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 id="2147483732" r:id="rId5"/>
    <p:sldMasterId id="2147483744" r:id="rId6"/>
    <p:sldMasterId id="2147483768" r:id="rId7"/>
    <p:sldMasterId id="2147483780" r:id="rId8"/>
    <p:sldMasterId id="2147483804" r:id="rId9"/>
    <p:sldMasterId id="2147483816" r:id="rId10"/>
  </p:sldMasterIdLst>
  <p:sldIdLst>
    <p:sldId id="256" r:id="rId11"/>
    <p:sldId id="284" r:id="rId12"/>
    <p:sldId id="257" r:id="rId13"/>
    <p:sldId id="258" r:id="rId14"/>
    <p:sldId id="259" r:id="rId15"/>
    <p:sldId id="260" r:id="rId16"/>
    <p:sldId id="261" r:id="rId17"/>
    <p:sldId id="262" r:id="rId18"/>
    <p:sldId id="268" r:id="rId19"/>
    <p:sldId id="263" r:id="rId20"/>
    <p:sldId id="264" r:id="rId21"/>
    <p:sldId id="267" r:id="rId22"/>
    <p:sldId id="265" r:id="rId23"/>
    <p:sldId id="266" r:id="rId24"/>
    <p:sldId id="269" r:id="rId25"/>
    <p:sldId id="271" r:id="rId26"/>
    <p:sldId id="273" r:id="rId27"/>
    <p:sldId id="275" r:id="rId28"/>
    <p:sldId id="274" r:id="rId29"/>
    <p:sldId id="276" r:id="rId30"/>
    <p:sldId id="277" r:id="rId31"/>
    <p:sldId id="278" r:id="rId32"/>
    <p:sldId id="279" r:id="rId33"/>
    <p:sldId id="280" r:id="rId34"/>
    <p:sldId id="281" r:id="rId35"/>
    <p:sldId id="282" r:id="rId36"/>
    <p:sldId id="286" r:id="rId37"/>
    <p:sldId id="283" r:id="rId38"/>
    <p:sldId id="285" r:id="rId39"/>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13.09.2020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pPr/>
              <a:t>13.09.2020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888233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740261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19183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991369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859150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798591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54854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078882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07928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026559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3693359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13.09.2020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pPr/>
              <a:t>13.09.2020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B19B0651-EE4F-4900-A07F-96A6BFA9D0F0}"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
        <p:nvSpPr>
          <p:cNvPr id="8" name="Объект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9" name="Объект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
        <p:nvSpPr>
          <p:cNvPr id="11" name="Объект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1" name="Объект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B19B0651-EE4F-4900-A07F-96A6BFA9D0F0}"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pPr/>
              <a:t>13.09.2020</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pPr/>
              <a:t>13.09.2020</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pPr/>
              <a:t>13.09.2020</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pPr/>
              <a:t>13.09.2020</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13.09.2020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pPr/>
              <a:t>13.09.2020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2895502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13.09.2020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pPr/>
              <a:t>13.09.2020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pPr/>
              <a:t>13.09.2020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13.09.2020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4C71EC6-210F-42DE-9C53-41977AD35B3D}" type="datetimeFigureOut">
              <a:rPr lang="ru-RU" smtClean="0"/>
              <a:pPr/>
              <a:t>13.09.2020</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pPr/>
              <a:t>13.09.2020</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B4C71EC6-210F-42DE-9C53-41977AD35B3D}" type="datetimeFigureOut">
              <a:rPr lang="ru-RU" smtClean="0"/>
              <a:pPr/>
              <a:t>13.09.2020</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9B0651-EE4F-4900-A07F-96A6BFA9D0F0}"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9.xml.rels><?xml version="1.0" encoding="UTF-8" standalone="yes"?>
<Relationships xmlns="http://schemas.openxmlformats.org/package/2006/relationships"><Relationship Id="rId3" Type="http://schemas.openxmlformats.org/officeDocument/2006/relationships/hyperlink" Target="http://spina.pro/anatomy/myshcy/razvitie-i-vozrastnye-osobennosti-myshc/" TargetMode="External"/><Relationship Id="rId2" Type="http://schemas.openxmlformats.org/officeDocument/2006/relationships/hyperlink" Target="https://murzim.ru/nauka/biologiya/nervnaja-sistema/24265-osobennosti-morfo-funkcionalnyh-preobrazovaniy-golovnogo-mozga-cheloveka-posle-rozhdeniya.html" TargetMode="External"/><Relationship Id="rId1" Type="http://schemas.openxmlformats.org/officeDocument/2006/relationships/slideLayout" Target="../slideLayouts/slideLayout101.xml"/><Relationship Id="rId6" Type="http://schemas.openxmlformats.org/officeDocument/2006/relationships/hyperlink" Target="http://nervzdorov.ru/sistema/vozrastnye-osobennosti-nervnoj-sistemy.html" TargetMode="External"/><Relationship Id="rId5" Type="http://schemas.openxmlformats.org/officeDocument/2006/relationships/hyperlink" Target="http://medkarta.com/?cat=article&amp;id=19560" TargetMode="External"/><Relationship Id="rId4" Type="http://schemas.openxmlformats.org/officeDocument/2006/relationships/hyperlink" Target="http://library.infodoctor.ru/anatgo.php?p=22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kk.wikipedia.org/wiki/%D0%98%D0%BC%D0%BF%D1%83%D0%BB%D1%8C%D1%8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en-US" dirty="0" smtClean="0">
                <a:effectLst/>
                <a:latin typeface="Times New Roman" pitchFamily="18" charset="0"/>
                <a:cs typeface="Times New Roman" pitchFamily="18" charset="0"/>
              </a:rPr>
              <a:t>4-</a:t>
            </a:r>
            <a:r>
              <a:rPr lang="ru-RU" dirty="0" smtClean="0">
                <a:effectLst/>
                <a:latin typeface="Times New Roman" pitchFamily="18" charset="0"/>
                <a:cs typeface="Times New Roman" pitchFamily="18" charset="0"/>
              </a:rPr>
              <a:t>лекция. </a:t>
            </a:r>
            <a:r>
              <a:rPr lang="kk-KZ" dirty="0" smtClean="0">
                <a:effectLst/>
                <a:latin typeface="Times New Roman" pitchFamily="18" charset="0"/>
                <a:cs typeface="Times New Roman" pitchFamily="18" charset="0"/>
              </a:rPr>
              <a:t>Орталық </a:t>
            </a:r>
            <a:r>
              <a:rPr lang="kk-KZ" dirty="0">
                <a:effectLst/>
                <a:latin typeface="Times New Roman" pitchFamily="18" charset="0"/>
                <a:cs typeface="Times New Roman" pitchFamily="18" charset="0"/>
              </a:rPr>
              <a:t>жүйке жүйесінің және тірек-қимыл апаратының жас </a:t>
            </a:r>
            <a:r>
              <a:rPr lang="kk-KZ" dirty="0" smtClean="0">
                <a:effectLst/>
                <a:latin typeface="Times New Roman" pitchFamily="18" charset="0"/>
                <a:cs typeface="Times New Roman" pitchFamily="18" charset="0"/>
              </a:rPr>
              <a:t>ерекшеліктері</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85800" y="3500438"/>
            <a:ext cx="7772400" cy="1310873"/>
          </a:xfrm>
        </p:spPr>
        <p:txBody>
          <a:bodyPr>
            <a:normAutofit/>
          </a:bodyPr>
          <a:lstStyle/>
          <a:p>
            <a:endParaRPr lang="ru-RU" dirty="0" smtClean="0"/>
          </a:p>
        </p:txBody>
      </p:sp>
    </p:spTree>
    <p:extLst>
      <p:ext uri="{BB962C8B-B14F-4D97-AF65-F5344CB8AC3E}">
        <p14:creationId xmlns:p14="http://schemas.microsoft.com/office/powerpoint/2010/main" xmlns="" val="3737710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76673"/>
            <a:ext cx="8229600" cy="2088232"/>
          </a:xfrm>
        </p:spPr>
        <p:style>
          <a:lnRef idx="3">
            <a:schemeClr val="lt1"/>
          </a:lnRef>
          <a:fillRef idx="1">
            <a:schemeClr val="accent2"/>
          </a:fillRef>
          <a:effectRef idx="1">
            <a:schemeClr val="accent2"/>
          </a:effectRef>
          <a:fontRef idx="minor">
            <a:schemeClr val="lt1"/>
          </a:fontRef>
        </p:style>
        <p:txBody>
          <a:bodyPr>
            <a:normAutofit lnSpcReduction="10000"/>
          </a:bodyPr>
          <a:lstStyle/>
          <a:p>
            <a:pPr algn="just"/>
            <a:r>
              <a:rPr lang="kk-KZ" dirty="0" smtClean="0">
                <a:latin typeface="Times New Roman" pitchFamily="18" charset="0"/>
                <a:cs typeface="Times New Roman" pitchFamily="18" charset="0"/>
              </a:rPr>
              <a:t>Ұрықтың нерв жүйесі эмбриональді дамудың алғашқы кезеңдерінде басталып, туылғаннан кейінгі алғашқы жылдарына дейін жалғасады. Ұрықта нерв пластинкасы, одан нерв астаушасы, содан соң нерв түтікшесі дамиды.</a:t>
            </a:r>
          </a:p>
        </p:txBody>
      </p:sp>
      <p:sp>
        <p:nvSpPr>
          <p:cNvPr id="3" name="Заголовок 2"/>
          <p:cNvSpPr>
            <a:spLocks noGrp="1"/>
          </p:cNvSpPr>
          <p:nvPr>
            <p:ph type="title"/>
          </p:nvPr>
        </p:nvSpPr>
        <p:spPr/>
        <p:txBody>
          <a:bodyPr/>
          <a:lstStyle/>
          <a:p>
            <a:r>
              <a:rPr lang="kk-KZ" dirty="0" smtClean="0"/>
              <a:t> </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2793" y="2707446"/>
            <a:ext cx="5867400" cy="4057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6300192" y="5162913"/>
            <a:ext cx="2448271" cy="1631216"/>
          </a:xfrm>
          <a:prstGeom prst="rect">
            <a:avLst/>
          </a:prstGeom>
          <a:noFill/>
        </p:spPr>
        <p:txBody>
          <a:bodyPr wrap="square" rtlCol="0">
            <a:spAutoFit/>
          </a:bodyPr>
          <a:lstStyle/>
          <a:p>
            <a:pPr algn="ctr"/>
            <a:r>
              <a:rPr lang="kk-KZ" sz="2000" b="1" dirty="0" smtClean="0">
                <a:latin typeface="Times New Roman" pitchFamily="18" charset="0"/>
                <a:cs typeface="Times New Roman" pitchFamily="18" charset="0"/>
              </a:rPr>
              <a:t>Жаңа туылған нәресте мен ересек адамның бас сүйектерінің пропорциясы</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018790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58018"/>
          </a:xfrm>
        </p:spPr>
        <p:txBody>
          <a:bodyPr>
            <a:normAutofit fontScale="90000"/>
          </a:bodyPr>
          <a:lstStyle/>
          <a:p>
            <a:r>
              <a:rPr lang="kk-KZ" dirty="0" smtClean="0"/>
              <a:t> </a:t>
            </a:r>
            <a:endParaRPr lang="ru-RU" dirty="0"/>
          </a:p>
        </p:txBody>
      </p:sp>
      <p:sp>
        <p:nvSpPr>
          <p:cNvPr id="2" name="Объект 1"/>
          <p:cNvSpPr>
            <a:spLocks noGrp="1"/>
          </p:cNvSpPr>
          <p:nvPr>
            <p:ph idx="1"/>
          </p:nvPr>
        </p:nvSpPr>
        <p:spPr>
          <a:xfrm>
            <a:off x="457200" y="620688"/>
            <a:ext cx="8229600" cy="5386603"/>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just"/>
            <a:r>
              <a:rPr lang="en-US" b="1" i="1" dirty="0">
                <a:latin typeface="Times New Roman" pitchFamily="18" charset="0"/>
                <a:cs typeface="Times New Roman" pitchFamily="18" charset="0"/>
              </a:rPr>
              <a:t>1</a:t>
            </a:r>
            <a:r>
              <a:rPr lang="kk-KZ"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апталық</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ұрықтың</a:t>
            </a:r>
            <a:r>
              <a:rPr lang="ru-RU" b="1" i="1" dirty="0">
                <a:latin typeface="Times New Roman" pitchFamily="18" charset="0"/>
                <a:cs typeface="Times New Roman" pitchFamily="18" charset="0"/>
              </a:rPr>
              <a:t> </a:t>
            </a:r>
            <a:r>
              <a:rPr lang="ru-RU" dirty="0">
                <a:latin typeface="Times New Roman" pitchFamily="18" charset="0"/>
                <a:cs typeface="Times New Roman" pitchFamily="18" charset="0"/>
              </a:rPr>
              <a:t>нерв </a:t>
            </a:r>
            <a:r>
              <a:rPr lang="ru-RU" dirty="0" err="1">
                <a:latin typeface="Times New Roman" pitchFamily="18" charset="0"/>
                <a:cs typeface="Times New Roman" pitchFamily="18" charset="0"/>
              </a:rPr>
              <a:t>түтікшесі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біршама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қалыңдайды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Дамудың</a:t>
            </a:r>
            <a:r>
              <a:rPr lang="ru-RU" dirty="0">
                <a:latin typeface="Times New Roman" pitchFamily="18" charset="0"/>
                <a:cs typeface="Times New Roman" pitchFamily="18" charset="0"/>
              </a:rPr>
              <a:t> </a:t>
            </a:r>
            <a:r>
              <a:rPr lang="en-US" b="1" i="1" dirty="0">
                <a:latin typeface="Times New Roman" pitchFamily="18" charset="0"/>
                <a:cs typeface="Times New Roman" pitchFamily="18" charset="0"/>
              </a:rPr>
              <a:t>3-</a:t>
            </a:r>
            <a:r>
              <a:rPr lang="kk-KZ" b="1" i="1" dirty="0">
                <a:latin typeface="Times New Roman" pitchFamily="18" charset="0"/>
                <a:cs typeface="Times New Roman" pitchFamily="18" charset="0"/>
              </a:rPr>
              <a:t>аптасында </a:t>
            </a:r>
            <a:r>
              <a:rPr lang="kk-KZ" dirty="0">
                <a:latin typeface="Times New Roman" pitchFamily="18" charset="0"/>
                <a:cs typeface="Times New Roman" pitchFamily="18" charset="0"/>
              </a:rPr>
              <a:t>нерв  түтікшесінің бас бөлімінде үш алғашқы ми көпіршіктері (алдыңғы, ортаңғы, артқы) түзіледі. Одан бас миының негізгі бөлімдері  дамиды: алдыыңғы, ортаңғы және артқы. Сонан соң артқы және алдыңғы ми көпіршіктерінің әрқайсысы </a:t>
            </a:r>
            <a:r>
              <a:rPr lang="en-US" dirty="0">
                <a:latin typeface="Times New Roman" pitchFamily="18" charset="0"/>
                <a:cs typeface="Times New Roman" pitchFamily="18" charset="0"/>
              </a:rPr>
              <a:t>2-</a:t>
            </a:r>
            <a:r>
              <a:rPr lang="kk-KZ" dirty="0">
                <a:latin typeface="Times New Roman" pitchFamily="18" charset="0"/>
                <a:cs typeface="Times New Roman" pitchFamily="18" charset="0"/>
              </a:rPr>
              <a:t>ге бөлшектенеді, нәтижесінде</a:t>
            </a:r>
            <a:r>
              <a:rPr lang="en-US" dirty="0">
                <a:latin typeface="Times New Roman" pitchFamily="18" charset="0"/>
                <a:cs typeface="Times New Roman" pitchFamily="18" charset="0"/>
              </a:rPr>
              <a:t> 5</a:t>
            </a:r>
            <a:r>
              <a:rPr lang="kk-KZ" dirty="0">
                <a:latin typeface="Times New Roman" pitchFamily="18" charset="0"/>
                <a:cs typeface="Times New Roman" pitchFamily="18" charset="0"/>
              </a:rPr>
              <a:t> ми көпіршіктері түзіледі: аралық, ортаңғы, артқы, алдыңғы және сопақша. Алдыңғы ми көпіршіктерінен бас миының жарты шарлары мен қыртысасты ядролар, аралықтан </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аралық ми (көру төмпешігі, төмпешікасты, гипоталамус), ортаңғы бөлімнен ортаңғы ми (төрт төмпешік, ми аяқшалары), артқы бөлігінен көпірше мен мишық, сопақшадан сопақша ми дамиды.</a:t>
            </a: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3329851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kk-KZ" dirty="0" smtClean="0"/>
              <a:t> </a:t>
            </a:r>
            <a:endParaRPr lang="ru-RU" dirty="0"/>
          </a:p>
        </p:txBody>
      </p:sp>
      <p:sp>
        <p:nvSpPr>
          <p:cNvPr id="3" name="Заголовок 2"/>
          <p:cNvSpPr>
            <a:spLocks noGrp="1"/>
          </p:cNvSpPr>
          <p:nvPr>
            <p:ph type="title"/>
          </p:nvPr>
        </p:nvSpPr>
        <p:spPr/>
        <p:txBody>
          <a:bodyPr/>
          <a:lstStyle/>
          <a:p>
            <a:r>
              <a:rPr lang="kk-KZ" dirty="0" smtClean="0"/>
              <a:t> </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8" y="14996"/>
            <a:ext cx="5800725" cy="4781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00357" y="4991385"/>
            <a:ext cx="8792123" cy="1015663"/>
          </a:xfrm>
          <a:prstGeom prst="rect">
            <a:avLst/>
          </a:prstGeom>
        </p:spPr>
        <p:style>
          <a:lnRef idx="0">
            <a:scrgbClr r="0" g="0" b="0"/>
          </a:lnRef>
          <a:fillRef idx="1003">
            <a:schemeClr val="lt2"/>
          </a:fillRef>
          <a:effectRef idx="0">
            <a:scrgbClr r="0" g="0" b="0"/>
          </a:effectRef>
          <a:fontRef idx="major"/>
        </p:style>
        <p:txBody>
          <a:bodyPr wrap="square" rtlCol="0">
            <a:spAutoFit/>
          </a:bodyPr>
          <a:lstStyle/>
          <a:p>
            <a:pPr algn="just"/>
            <a:r>
              <a:rPr lang="kk-KZ" sz="2000" b="1" i="1" dirty="0" smtClean="0">
                <a:latin typeface="Times New Roman" pitchFamily="18" charset="0"/>
                <a:cs typeface="Times New Roman" pitchFamily="18" charset="0"/>
              </a:rPr>
              <a:t>Бас миының онтогенезі. Ұрықтың дамуы ( апта бойынша): </a:t>
            </a:r>
            <a:r>
              <a:rPr lang="kk-KZ" sz="2000" b="1" dirty="0" smtClean="0">
                <a:latin typeface="Times New Roman" pitchFamily="18" charset="0"/>
                <a:cs typeface="Times New Roman" pitchFamily="18" charset="0"/>
              </a:rPr>
              <a:t>А, Б</a:t>
            </a:r>
            <a:r>
              <a:rPr lang="en-US" sz="2000" b="1" dirty="0" smtClean="0">
                <a:latin typeface="Times New Roman" pitchFamily="18" charset="0"/>
                <a:cs typeface="Times New Roman" pitchFamily="18" charset="0"/>
              </a:rPr>
              <a:t>-4-7; B-</a:t>
            </a:r>
            <a:r>
              <a:rPr lang="ru-RU" sz="2000" b="1" dirty="0" smtClean="0">
                <a:latin typeface="Times New Roman" pitchFamily="18" charset="0"/>
                <a:cs typeface="Times New Roman" pitchFamily="18" charset="0"/>
              </a:rPr>
              <a:t>И; Г</a:t>
            </a:r>
            <a:r>
              <a:rPr lang="en-US" sz="2000" b="1" dirty="0" smtClean="0">
                <a:latin typeface="Times New Roman" pitchFamily="18" charset="0"/>
                <a:cs typeface="Times New Roman" pitchFamily="18" charset="0"/>
              </a:rPr>
              <a:t>-16;</a:t>
            </a:r>
            <a:r>
              <a:rPr lang="kk-KZ" sz="2000" b="1" dirty="0" smtClean="0">
                <a:latin typeface="Times New Roman" pitchFamily="18" charset="0"/>
                <a:cs typeface="Times New Roman" pitchFamily="18" charset="0"/>
              </a:rPr>
              <a:t> Д</a:t>
            </a:r>
            <a:r>
              <a:rPr lang="en-US" sz="2000" b="1" dirty="0" smtClean="0">
                <a:latin typeface="Times New Roman" pitchFamily="18" charset="0"/>
                <a:cs typeface="Times New Roman" pitchFamily="18" charset="0"/>
              </a:rPr>
              <a:t>-32-34</a:t>
            </a:r>
            <a:r>
              <a:rPr lang="kk-KZ" sz="2000" b="1" dirty="0" smtClean="0">
                <a:latin typeface="Times New Roman" pitchFamily="18" charset="0"/>
                <a:cs typeface="Times New Roman" pitchFamily="18" charset="0"/>
              </a:rPr>
              <a:t>; Е</a:t>
            </a:r>
            <a:r>
              <a:rPr lang="en-US" sz="2000" b="1" dirty="0" smtClean="0">
                <a:latin typeface="Times New Roman" pitchFamily="18" charset="0"/>
                <a:cs typeface="Times New Roman" pitchFamily="18" charset="0"/>
              </a:rPr>
              <a:t>-</a:t>
            </a:r>
            <a:r>
              <a:rPr lang="kk-KZ" sz="2000" b="1" dirty="0" smtClean="0">
                <a:latin typeface="Times New Roman" pitchFamily="18" charset="0"/>
                <a:cs typeface="Times New Roman" pitchFamily="18" charset="0"/>
              </a:rPr>
              <a:t>жаңа туылған нәресте;</a:t>
            </a:r>
            <a:r>
              <a:rPr lang="en-US" sz="2000" b="1" dirty="0" smtClean="0">
                <a:latin typeface="Times New Roman" pitchFamily="18" charset="0"/>
                <a:cs typeface="Times New Roman" pitchFamily="18" charset="0"/>
              </a:rPr>
              <a:t> 1-</a:t>
            </a:r>
            <a:r>
              <a:rPr lang="kk-KZ" sz="2000" b="1" dirty="0" smtClean="0">
                <a:latin typeface="Times New Roman" pitchFamily="18" charset="0"/>
                <a:cs typeface="Times New Roman" pitchFamily="18" charset="0"/>
              </a:rPr>
              <a:t>алдыңғы ми;</a:t>
            </a:r>
            <a:r>
              <a:rPr lang="en-US" sz="2000" b="1" dirty="0" smtClean="0">
                <a:latin typeface="Times New Roman" pitchFamily="18" charset="0"/>
                <a:cs typeface="Times New Roman" pitchFamily="18" charset="0"/>
              </a:rPr>
              <a:t> 2-</a:t>
            </a:r>
            <a:r>
              <a:rPr lang="kk-KZ" sz="2000" b="1" dirty="0" smtClean="0">
                <a:latin typeface="Times New Roman" pitchFamily="18" charset="0"/>
                <a:cs typeface="Times New Roman" pitchFamily="18" charset="0"/>
              </a:rPr>
              <a:t>аралық  ми;</a:t>
            </a:r>
            <a:r>
              <a:rPr lang="en-US" sz="2000" b="1" dirty="0" smtClean="0">
                <a:latin typeface="Times New Roman" pitchFamily="18" charset="0"/>
                <a:cs typeface="Times New Roman" pitchFamily="18" charset="0"/>
              </a:rPr>
              <a:t> 3-</a:t>
            </a:r>
            <a:r>
              <a:rPr lang="kk-KZ" sz="2000" b="1" dirty="0" smtClean="0">
                <a:latin typeface="Times New Roman" pitchFamily="18" charset="0"/>
                <a:cs typeface="Times New Roman" pitchFamily="18" charset="0"/>
              </a:rPr>
              <a:t>ортаңғы ми;</a:t>
            </a:r>
            <a:r>
              <a:rPr lang="en-US" sz="2000" b="1"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4-</a:t>
            </a:r>
            <a:r>
              <a:rPr lang="kk-KZ" sz="2000" b="1" dirty="0" smtClean="0">
                <a:latin typeface="Times New Roman" pitchFamily="18" charset="0"/>
                <a:cs typeface="Times New Roman" pitchFamily="18" charset="0"/>
              </a:rPr>
              <a:t>артқы ми;</a:t>
            </a:r>
            <a:r>
              <a:rPr lang="en-US" sz="2000" b="1" dirty="0" smtClean="0">
                <a:latin typeface="Times New Roman" pitchFamily="18" charset="0"/>
                <a:cs typeface="Times New Roman" pitchFamily="18" charset="0"/>
              </a:rPr>
              <a:t> 5-</a:t>
            </a:r>
            <a:r>
              <a:rPr lang="kk-KZ" sz="2000" b="1" dirty="0" smtClean="0">
                <a:latin typeface="Times New Roman" pitchFamily="18" charset="0"/>
                <a:cs typeface="Times New Roman" pitchFamily="18" charset="0"/>
              </a:rPr>
              <a:t>ми көпірі; </a:t>
            </a:r>
            <a:r>
              <a:rPr lang="en-US" sz="2000" b="1" dirty="0" smtClean="0">
                <a:latin typeface="Times New Roman" pitchFamily="18" charset="0"/>
                <a:cs typeface="Times New Roman" pitchFamily="18" charset="0"/>
              </a:rPr>
              <a:t>6-</a:t>
            </a:r>
            <a:r>
              <a:rPr lang="kk-KZ" sz="2000" b="1" dirty="0" smtClean="0">
                <a:latin typeface="Times New Roman" pitchFamily="18" charset="0"/>
                <a:cs typeface="Times New Roman" pitchFamily="18" charset="0"/>
              </a:rPr>
              <a:t>сопақша ми; </a:t>
            </a:r>
            <a:r>
              <a:rPr lang="en-US" sz="2000" b="1" dirty="0" smtClean="0">
                <a:latin typeface="Times New Roman" pitchFamily="18" charset="0"/>
                <a:cs typeface="Times New Roman" pitchFamily="18" charset="0"/>
              </a:rPr>
              <a:t>7-</a:t>
            </a:r>
            <a:r>
              <a:rPr lang="kk-KZ" sz="2000" b="1" dirty="0" smtClean="0">
                <a:latin typeface="Times New Roman" pitchFamily="18" charset="0"/>
                <a:cs typeface="Times New Roman" pitchFamily="18" charset="0"/>
              </a:rPr>
              <a:t>мишық.</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927729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7"/>
            <a:ext cx="8229600" cy="2664295"/>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lgn="just"/>
            <a:r>
              <a:rPr lang="kk-KZ" dirty="0" smtClean="0">
                <a:latin typeface="Times New Roman" pitchFamily="18" charset="0"/>
                <a:cs typeface="Times New Roman" pitchFamily="18" charset="0"/>
              </a:rPr>
              <a:t>Құрсақішілік дамудың  </a:t>
            </a:r>
            <a:r>
              <a:rPr lang="en-US"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айында ОЖЖ</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нің негізгі бөлімдері анықталады: жарты шарлар, ми бағаны, ми қарыншалары мен жұлын. </a:t>
            </a:r>
            <a:r>
              <a:rPr lang="en-US" dirty="0" smtClean="0">
                <a:latin typeface="Times New Roman" pitchFamily="18" charset="0"/>
                <a:cs typeface="Times New Roman" pitchFamily="18" charset="0"/>
              </a:rPr>
              <a:t>5-</a:t>
            </a:r>
            <a:r>
              <a:rPr lang="kk-KZ" dirty="0" smtClean="0">
                <a:latin typeface="Times New Roman" pitchFamily="18" charset="0"/>
                <a:cs typeface="Times New Roman" pitchFamily="18" charset="0"/>
              </a:rPr>
              <a:t>айында үлкен жарты шарлар қыртысының сайшалары диффференцияланады: маңдай, самай, төбе, шүйде, бірақ ми қыртысы толық дамымайды.</a:t>
            </a:r>
            <a:r>
              <a:rPr lang="en-US" dirty="0" smtClean="0">
                <a:latin typeface="Times New Roman" pitchFamily="18" charset="0"/>
                <a:cs typeface="Times New Roman" pitchFamily="18" charset="0"/>
              </a:rPr>
              <a:t> 6-</a:t>
            </a:r>
            <a:r>
              <a:rPr lang="kk-KZ" dirty="0" smtClean="0">
                <a:latin typeface="Times New Roman" pitchFamily="18" charset="0"/>
                <a:cs typeface="Times New Roman" pitchFamily="18" charset="0"/>
              </a:rPr>
              <a:t>айда жоғарғы бөлімдердің ми бағаналық</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жұлындық бөлімдерге функционалды басымдылығы айқын көрінеді.</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dirty="0" smtClean="0"/>
              <a:t> </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3140968"/>
            <a:ext cx="4104456" cy="37170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4599861" y="4653136"/>
            <a:ext cx="4544140"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2400" b="1" dirty="0" smtClean="0">
                <a:latin typeface="Times New Roman" pitchFamily="18" charset="0"/>
                <a:cs typeface="Times New Roman" pitchFamily="18" charset="0"/>
              </a:rPr>
              <a:t> 1-екі айлық эмбрионның миы;</a:t>
            </a:r>
          </a:p>
          <a:p>
            <a:pPr algn="just"/>
            <a:r>
              <a:rPr lang="kk-KZ" sz="2400" b="1" dirty="0" smtClean="0">
                <a:latin typeface="Times New Roman" pitchFamily="18" charset="0"/>
                <a:cs typeface="Times New Roman" pitchFamily="18" charset="0"/>
              </a:rPr>
              <a:t>2-бес айлық эмбрионның миы;</a:t>
            </a:r>
          </a:p>
          <a:p>
            <a:pPr algn="just"/>
            <a:r>
              <a:rPr lang="kk-KZ" sz="2400" b="1" dirty="0" smtClean="0">
                <a:latin typeface="Times New Roman" pitchFamily="18" charset="0"/>
                <a:cs typeface="Times New Roman" pitchFamily="18" charset="0"/>
              </a:rPr>
              <a:t>3-жаңа туылған нәрестенің миы;</a:t>
            </a:r>
          </a:p>
          <a:p>
            <a:pPr algn="just"/>
            <a:r>
              <a:rPr lang="kk-KZ" sz="2400" b="1" dirty="0" smtClean="0">
                <a:latin typeface="Times New Roman" pitchFamily="18" charset="0"/>
                <a:cs typeface="Times New Roman" pitchFamily="18" charset="0"/>
              </a:rPr>
              <a:t>4-ересек адамның миы.</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984403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620688"/>
            <a:ext cx="8363272" cy="5976664"/>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lgn="just"/>
            <a:r>
              <a:rPr lang="kk-KZ" dirty="0" smtClean="0">
                <a:latin typeface="Times New Roman" pitchFamily="18" charset="0"/>
                <a:cs typeface="Times New Roman" pitchFamily="18" charset="0"/>
              </a:rPr>
              <a:t>Жаңа туылған нәрестенің бас миы біршама үлкен болады, оның массасы орташа есеппен дене массасының </a:t>
            </a:r>
            <a:r>
              <a:rPr lang="ru-RU" dirty="0" smtClean="0">
                <a:latin typeface="Times New Roman" pitchFamily="18" charset="0"/>
                <a:cs typeface="Times New Roman" pitchFamily="18" charset="0"/>
              </a:rPr>
              <a:t>1/8 б</a:t>
            </a:r>
            <a:r>
              <a:rPr lang="kk-KZ" dirty="0" smtClean="0">
                <a:latin typeface="Times New Roman" pitchFamily="18" charset="0"/>
                <a:cs typeface="Times New Roman" pitchFamily="18" charset="0"/>
              </a:rPr>
              <a:t>өлігін құрайды, яғни шамамен </a:t>
            </a:r>
            <a:r>
              <a:rPr lang="ru-RU" dirty="0">
                <a:latin typeface="Times New Roman" pitchFamily="18" charset="0"/>
                <a:cs typeface="Times New Roman" pitchFamily="18" charset="0"/>
              </a:rPr>
              <a:t> 400 </a:t>
            </a:r>
            <a:r>
              <a:rPr lang="ru-RU" dirty="0" smtClean="0">
                <a:latin typeface="Times New Roman" pitchFamily="18" charset="0"/>
                <a:cs typeface="Times New Roman" pitchFamily="18" charset="0"/>
              </a:rPr>
              <a:t>г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қыздарға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қарағанда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үлкендеу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Нәрестенің</a:t>
            </a:r>
            <a:r>
              <a:rPr lang="ru-RU" dirty="0" smtClean="0">
                <a:latin typeface="Times New Roman" pitchFamily="18" charset="0"/>
                <a:cs typeface="Times New Roman" pitchFamily="18" charset="0"/>
              </a:rPr>
              <a:t> ми </a:t>
            </a:r>
            <a:r>
              <a:rPr lang="ru-RU" dirty="0" err="1" smtClean="0">
                <a:latin typeface="Times New Roman" pitchFamily="18" charset="0"/>
                <a:cs typeface="Times New Roman" pitchFamily="18" charset="0"/>
              </a:rPr>
              <a:t>сайшалары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иірімдері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Иірімдері</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өмірінің</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a:t>
            </a:r>
            <a:r>
              <a:rPr lang="kk-KZ" dirty="0" smtClean="0">
                <a:latin typeface="Times New Roman" pitchFamily="18" charset="0"/>
                <a:cs typeface="Times New Roman" pitchFamily="18" charset="0"/>
              </a:rPr>
              <a:t>ші жылдарында біртіндеп пайда болады.</a:t>
            </a:r>
          </a:p>
          <a:p>
            <a:pPr algn="just"/>
            <a:r>
              <a:rPr lang="kk-KZ"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9-айлығында </a:t>
            </a:r>
            <a:r>
              <a:rPr lang="ru-RU" dirty="0" err="1" smtClean="0">
                <a:latin typeface="Times New Roman" pitchFamily="18" charset="0"/>
                <a:cs typeface="Times New Roman" pitchFamily="18" charset="0"/>
              </a:rPr>
              <a:t>оның</a:t>
            </a:r>
            <a:r>
              <a:rPr lang="ru-RU" dirty="0" smtClean="0">
                <a:latin typeface="Times New Roman" pitchFamily="18" charset="0"/>
                <a:cs typeface="Times New Roman" pitchFamily="18" charset="0"/>
              </a:rPr>
              <a:t> бас </a:t>
            </a:r>
            <a:r>
              <a:rPr lang="ru-RU" dirty="0" err="1" smtClean="0">
                <a:latin typeface="Times New Roman" pitchFamily="18" charset="0"/>
                <a:cs typeface="Times New Roman" pitchFamily="18" charset="0"/>
              </a:rPr>
              <a:t>миының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еселенеді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жылдарының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соңына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массасының</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1/11 — </a:t>
            </a:r>
            <a:r>
              <a:rPr lang="ru-RU" dirty="0" smtClean="0">
                <a:latin typeface="Times New Roman" pitchFamily="18" charset="0"/>
                <a:cs typeface="Times New Roman" pitchFamily="18" charset="0"/>
              </a:rPr>
              <a:t>1/12 </a:t>
            </a:r>
            <a:r>
              <a:rPr lang="ru-RU" dirty="0" err="1" smtClean="0">
                <a:latin typeface="Times New Roman" pitchFamily="18" charset="0"/>
                <a:cs typeface="Times New Roman" pitchFamily="18" charset="0"/>
              </a:rPr>
              <a:t>бөлігін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3 </a:t>
            </a:r>
            <a:r>
              <a:rPr lang="ru-RU" dirty="0" err="1" smtClean="0">
                <a:latin typeface="Times New Roman" pitchFamily="18" charset="0"/>
                <a:cs typeface="Times New Roman" pitchFamily="18" charset="0"/>
              </a:rPr>
              <a:t>жаста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кездегіден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еселенеді</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5 </a:t>
            </a:r>
            <a:r>
              <a:rPr lang="ru-RU" dirty="0" err="1" smtClean="0">
                <a:latin typeface="Times New Roman" pitchFamily="18" charset="0"/>
                <a:cs typeface="Times New Roman" pitchFamily="18" charset="0"/>
              </a:rPr>
              <a:t>жаста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массасының</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1/13 — </a:t>
            </a:r>
            <a:r>
              <a:rPr lang="ru-RU" dirty="0" smtClean="0">
                <a:latin typeface="Times New Roman" pitchFamily="18" charset="0"/>
                <a:cs typeface="Times New Roman" pitchFamily="18" charset="0"/>
              </a:rPr>
              <a:t>1/14 </a:t>
            </a:r>
            <a:r>
              <a:rPr lang="ru-RU" dirty="0" err="1" smtClean="0">
                <a:latin typeface="Times New Roman" pitchFamily="18" charset="0"/>
                <a:cs typeface="Times New Roman" pitchFamily="18" charset="0"/>
              </a:rPr>
              <a:t>бөлігін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құрайды</a:t>
            </a:r>
            <a:r>
              <a:rPr lang="ru-RU"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15-16 </a:t>
            </a:r>
            <a:r>
              <a:rPr lang="kk-KZ" dirty="0" smtClean="0">
                <a:latin typeface="Times New Roman" pitchFamily="18" charset="0"/>
                <a:cs typeface="Times New Roman" pitchFamily="18" charset="0"/>
              </a:rPr>
              <a:t>жаста мидың бөлімдері толық дамып, ересектердікіндей болады.</a:t>
            </a: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20 </a:t>
            </a:r>
            <a:r>
              <a:rPr lang="ru-RU" dirty="0" err="1" smtClean="0">
                <a:latin typeface="Times New Roman" pitchFamily="18" charset="0"/>
                <a:cs typeface="Times New Roman" pitchFamily="18" charset="0"/>
              </a:rPr>
              <a:t>жаста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массасынан</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4 — 5 </a:t>
            </a:r>
            <a:r>
              <a:rPr lang="ru-RU" dirty="0" err="1" smtClean="0">
                <a:latin typeface="Times New Roman" pitchFamily="18" charset="0"/>
                <a:cs typeface="Times New Roman" pitchFamily="18" charset="0"/>
              </a:rPr>
              <a:t>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массасының</a:t>
            </a:r>
            <a:r>
              <a:rPr lang="ru-RU" dirty="0" smtClean="0">
                <a:latin typeface="Times New Roman" pitchFamily="18" charset="0"/>
                <a:cs typeface="Times New Roman" pitchFamily="18" charset="0"/>
              </a:rPr>
              <a:t> 1/40 </a:t>
            </a:r>
            <a:r>
              <a:rPr lang="ru-RU" dirty="0" err="1" smtClean="0">
                <a:latin typeface="Times New Roman" pitchFamily="18" charset="0"/>
                <a:cs typeface="Times New Roman" pitchFamily="18" charset="0"/>
              </a:rPr>
              <a:t>бөлігін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құрайды</a:t>
            </a:r>
            <a:r>
              <a:rPr lang="ru-RU" dirty="0" smtClean="0">
                <a:latin typeface="Times New Roman" pitchFamily="18" charset="0"/>
                <a:cs typeface="Times New Roman" pitchFamily="18" charset="0"/>
              </a:rPr>
              <a:t>.</a:t>
            </a:r>
          </a:p>
          <a:p>
            <a:pPr algn="just"/>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dirty="0" smtClean="0"/>
              <a:t> </a:t>
            </a:r>
            <a:endParaRPr lang="ru-RU" dirty="0"/>
          </a:p>
        </p:txBody>
      </p:sp>
    </p:spTree>
    <p:extLst>
      <p:ext uri="{BB962C8B-B14F-4D97-AF65-F5344CB8AC3E}">
        <p14:creationId xmlns:p14="http://schemas.microsoft.com/office/powerpoint/2010/main" xmlns="" val="3426415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kk-KZ" dirty="0" smtClean="0">
                <a:latin typeface="Times New Roman" pitchFamily="18" charset="0"/>
                <a:cs typeface="Times New Roman" pitchFamily="18" charset="0"/>
              </a:rPr>
              <a:t>Балалардың жүйке жүйесінің ерекшеліктері</a:t>
            </a:r>
            <a:endParaRPr lang="ru-RU" dirty="0">
              <a:latin typeface="Times New Roman" pitchFamily="18" charset="0"/>
              <a:cs typeface="Times New Roman" pitchFamily="18" charset="0"/>
            </a:endParaRPr>
          </a:p>
        </p:txBody>
      </p:sp>
      <p:sp>
        <p:nvSpPr>
          <p:cNvPr id="2" name="Объект 1"/>
          <p:cNvSpPr>
            <a:spLocks noGrp="1"/>
          </p:cNvSpPr>
          <p:nvPr>
            <p:ph idx="1"/>
          </p:nvPr>
        </p:nvSpPr>
        <p:spPr>
          <a:xfrm>
            <a:off x="457200" y="1481328"/>
            <a:ext cx="8229600" cy="5188032"/>
          </a:xfrm>
        </p:spPr>
        <p:style>
          <a:lnRef idx="3">
            <a:schemeClr val="lt1"/>
          </a:lnRef>
          <a:fillRef idx="1">
            <a:schemeClr val="accent4"/>
          </a:fillRef>
          <a:effectRef idx="1">
            <a:schemeClr val="accent4"/>
          </a:effectRef>
          <a:fontRef idx="minor">
            <a:schemeClr val="lt1"/>
          </a:fontRef>
        </p:style>
        <p:txBody>
          <a:bodyPr>
            <a:normAutofit fontScale="70000" lnSpcReduction="20000"/>
          </a:bodyPr>
          <a:lstStyle/>
          <a:p>
            <a:pPr marL="109728" indent="0" algn="just">
              <a:buNone/>
            </a:pPr>
            <a:r>
              <a:rPr lang="kk-KZ" b="1" dirty="0" smtClean="0">
                <a:latin typeface="Times New Roman" pitchFamily="18" charset="0"/>
                <a:cs typeface="Times New Roman" pitchFamily="18" charset="0"/>
              </a:rPr>
              <a:t>Нерв жүйесінің қалыптасуы әсіресе, </a:t>
            </a:r>
            <a:r>
              <a:rPr lang="en-US" b="1" dirty="0" smtClean="0">
                <a:latin typeface="Times New Roman" pitchFamily="18" charset="0"/>
                <a:cs typeface="Times New Roman" pitchFamily="18" charset="0"/>
              </a:rPr>
              <a:t>1</a:t>
            </a:r>
            <a:r>
              <a:rPr lang="kk-KZ" b="1" dirty="0" smtClean="0">
                <a:latin typeface="Times New Roman" pitchFamily="18" charset="0"/>
                <a:cs typeface="Times New Roman" pitchFamily="18" charset="0"/>
              </a:rPr>
              <a:t> жасқа дейінгі балаларда байқалады. Күн сайын өзгерістер болады:</a:t>
            </a:r>
          </a:p>
          <a:p>
            <a:pPr algn="just"/>
            <a:r>
              <a:rPr lang="en-US" b="1" dirty="0" smtClean="0">
                <a:latin typeface="Times New Roman" pitchFamily="18" charset="0"/>
                <a:cs typeface="Times New Roman" pitchFamily="18" charset="0"/>
              </a:rPr>
              <a:t>1</a:t>
            </a:r>
            <a:r>
              <a:rPr lang="kk-KZ" b="1" dirty="0" smtClean="0">
                <a:latin typeface="Times New Roman" pitchFamily="18" charset="0"/>
                <a:cs typeface="Times New Roman" pitchFamily="18" charset="0"/>
              </a:rPr>
              <a:t> айында байыпты күлкі пайда болады;</a:t>
            </a:r>
          </a:p>
          <a:p>
            <a:pPr algn="just"/>
            <a:r>
              <a:rPr lang="en-US" b="1" dirty="0" smtClean="0">
                <a:latin typeface="Times New Roman" pitchFamily="18" charset="0"/>
                <a:cs typeface="Times New Roman" pitchFamily="18" charset="0"/>
              </a:rPr>
              <a:t>2-</a:t>
            </a:r>
            <a:r>
              <a:rPr lang="kk-KZ" b="1" dirty="0" smtClean="0">
                <a:latin typeface="Times New Roman" pitchFamily="18" charset="0"/>
                <a:cs typeface="Times New Roman" pitchFamily="18" charset="0"/>
              </a:rPr>
              <a:t>айындағы алғашқы күлкісі;</a:t>
            </a:r>
          </a:p>
          <a:p>
            <a:pPr algn="just"/>
            <a:r>
              <a:rPr lang="en-US" b="1" dirty="0" smtClean="0">
                <a:latin typeface="Times New Roman" pitchFamily="18" charset="0"/>
                <a:cs typeface="Times New Roman" pitchFamily="18" charset="0"/>
              </a:rPr>
              <a:t>3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әртүрлі дыбыстар шығарады;</a:t>
            </a:r>
          </a:p>
          <a:p>
            <a:pPr algn="just"/>
            <a:r>
              <a:rPr lang="en-US" b="1" dirty="0" smtClean="0">
                <a:latin typeface="Times New Roman" pitchFamily="18" charset="0"/>
                <a:cs typeface="Times New Roman" pitchFamily="18" charset="0"/>
              </a:rPr>
              <a:t>4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отыруға талпынады;</a:t>
            </a:r>
          </a:p>
          <a:p>
            <a:pPr algn="just"/>
            <a:r>
              <a:rPr lang="en-US" b="1" dirty="0" smtClean="0">
                <a:latin typeface="Times New Roman" pitchFamily="18" charset="0"/>
                <a:cs typeface="Times New Roman" pitchFamily="18" charset="0"/>
              </a:rPr>
              <a:t>5-6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отырады;</a:t>
            </a:r>
          </a:p>
          <a:p>
            <a:pPr algn="just"/>
            <a:r>
              <a:rPr lang="en-US" b="1" dirty="0" smtClean="0">
                <a:latin typeface="Times New Roman" pitchFamily="18" charset="0"/>
                <a:cs typeface="Times New Roman" pitchFamily="18" charset="0"/>
              </a:rPr>
              <a:t>7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еңбектейді;</a:t>
            </a:r>
          </a:p>
          <a:p>
            <a:pPr algn="just"/>
            <a:r>
              <a:rPr lang="en-US" b="1" dirty="0" smtClean="0">
                <a:latin typeface="Times New Roman" pitchFamily="18" charset="0"/>
                <a:cs typeface="Times New Roman" pitchFamily="18" charset="0"/>
              </a:rPr>
              <a:t>8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әртүрлі тамақтарды өзі жеуге тырысады;</a:t>
            </a:r>
          </a:p>
          <a:p>
            <a:pPr algn="just"/>
            <a:r>
              <a:rPr lang="en-US" b="1" dirty="0" smtClean="0">
                <a:latin typeface="Times New Roman" pitchFamily="18" charset="0"/>
                <a:cs typeface="Times New Roman" pitchFamily="18" charset="0"/>
              </a:rPr>
              <a:t>9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әртүрлі іс қимылдарды қайталайды;</a:t>
            </a:r>
          </a:p>
          <a:p>
            <a:pPr algn="just"/>
            <a:r>
              <a:rPr lang="en-US" b="1" dirty="0" smtClean="0">
                <a:latin typeface="Times New Roman" pitchFamily="18" charset="0"/>
                <a:cs typeface="Times New Roman" pitchFamily="18" charset="0"/>
              </a:rPr>
              <a:t>10 </a:t>
            </a:r>
            <a:r>
              <a:rPr lang="kk-KZ" b="1" dirty="0">
                <a:latin typeface="Times New Roman" pitchFamily="18" charset="0"/>
                <a:cs typeface="Times New Roman" pitchFamily="18" charset="0"/>
              </a:rPr>
              <a:t>а</a:t>
            </a:r>
            <a:r>
              <a:rPr lang="kk-KZ" b="1" dirty="0" smtClean="0">
                <a:latin typeface="Times New Roman" pitchFamily="18" charset="0"/>
                <a:cs typeface="Times New Roman" pitchFamily="18" charset="0"/>
              </a:rPr>
              <a:t>йында өзі тұрады</a:t>
            </a:r>
          </a:p>
          <a:p>
            <a:pPr algn="just"/>
            <a:r>
              <a:rPr lang="en-US" b="1" dirty="0" smtClean="0">
                <a:latin typeface="Times New Roman" pitchFamily="18" charset="0"/>
                <a:cs typeface="Times New Roman" pitchFamily="18" charset="0"/>
              </a:rPr>
              <a:t>11 </a:t>
            </a:r>
            <a:r>
              <a:rPr lang="kk-KZ" b="1" dirty="0" smtClean="0">
                <a:latin typeface="Times New Roman" pitchFamily="18" charset="0"/>
                <a:cs typeface="Times New Roman" pitchFamily="18" charset="0"/>
              </a:rPr>
              <a:t>айында ойыншықтармен емес, адамдармен ойнайды</a:t>
            </a:r>
          </a:p>
          <a:p>
            <a:pPr algn="just"/>
            <a:r>
              <a:rPr lang="en-US" b="1" dirty="0" smtClean="0">
                <a:latin typeface="Times New Roman" pitchFamily="18" charset="0"/>
                <a:cs typeface="Times New Roman" pitchFamily="18" charset="0"/>
              </a:rPr>
              <a:t>1 </a:t>
            </a:r>
            <a:r>
              <a:rPr lang="kk-KZ" b="1" dirty="0" smtClean="0">
                <a:latin typeface="Times New Roman" pitchFamily="18" charset="0"/>
                <a:cs typeface="Times New Roman" pitchFamily="18" charset="0"/>
              </a:rPr>
              <a:t>жасында жүреді.</a:t>
            </a:r>
          </a:p>
          <a:p>
            <a:pPr algn="just"/>
            <a:r>
              <a:rPr lang="kk-KZ" b="1" dirty="0" smtClean="0">
                <a:latin typeface="Times New Roman" pitchFamily="18" charset="0"/>
                <a:cs typeface="Times New Roman" pitchFamily="18" charset="0"/>
              </a:rPr>
              <a:t>Өсе келе сөйлеуді үйренеді. </a:t>
            </a:r>
            <a:r>
              <a:rPr lang="en-US" b="1" dirty="0" smtClean="0">
                <a:latin typeface="Times New Roman" pitchFamily="18" charset="0"/>
                <a:cs typeface="Times New Roman" pitchFamily="18" charset="0"/>
              </a:rPr>
              <a:t>3</a:t>
            </a:r>
            <a:r>
              <a:rPr lang="kk-KZ" b="1" dirty="0" smtClean="0">
                <a:latin typeface="Times New Roman" pitchFamily="18" charset="0"/>
                <a:cs typeface="Times New Roman" pitchFamily="18" charset="0"/>
              </a:rPr>
              <a:t> жасында </a:t>
            </a:r>
            <a:r>
              <a:rPr lang="en-US" b="1" dirty="0" smtClean="0">
                <a:latin typeface="Times New Roman" pitchFamily="18" charset="0"/>
                <a:cs typeface="Times New Roman" pitchFamily="18" charset="0"/>
              </a:rPr>
              <a:t>1500</a:t>
            </a:r>
            <a:r>
              <a:rPr lang="ru-RU"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дай сөз үйренеді.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687607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628800"/>
            <a:ext cx="5256584" cy="4608512"/>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
            <a:r>
              <a:rPr lang="kk-KZ" dirty="0" smtClean="0">
                <a:latin typeface="Times New Roman" pitchFamily="18" charset="0"/>
                <a:cs typeface="Times New Roman" pitchFamily="18" charset="0"/>
              </a:rPr>
              <a:t>Қартаю кезінде нейрондардың азаюы </a:t>
            </a:r>
            <a:r>
              <a:rPr lang="en-US" dirty="0" smtClean="0">
                <a:latin typeface="Times New Roman" pitchFamily="18" charset="0"/>
                <a:cs typeface="Times New Roman" pitchFamily="18" charset="0"/>
              </a:rPr>
              <a:t>25-46%</a:t>
            </a: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70-80 </a:t>
            </a:r>
            <a:r>
              <a:rPr lang="ru-RU" dirty="0" smtClean="0">
                <a:latin typeface="Times New Roman" pitchFamily="18" charset="0"/>
                <a:cs typeface="Times New Roman" pitchFamily="18" charset="0"/>
              </a:rPr>
              <a:t>ж</a:t>
            </a:r>
            <a:r>
              <a:rPr lang="kk-KZ" dirty="0" smtClean="0">
                <a:latin typeface="Times New Roman" pitchFamily="18" charset="0"/>
                <a:cs typeface="Times New Roman" pitchFamily="18" charset="0"/>
              </a:rPr>
              <a:t>аста 40-50 жастағы адамдармен салыстырғанда жұлын түйіндеріндегі нерв клеткаларының саны 30%-ке азаяды. Бас миының салмағы азаяды, қатпарлар жұқарады, ми сайшалары тереңдейді.</a:t>
            </a:r>
          </a:p>
          <a:p>
            <a:pPr algn="just"/>
            <a:r>
              <a:rPr lang="kk-KZ" dirty="0" smtClean="0">
                <a:latin typeface="Times New Roman" pitchFamily="18" charset="0"/>
                <a:cs typeface="Times New Roman" pitchFamily="18" charset="0"/>
              </a:rPr>
              <a:t>Организмнің қартаю кезінде нерв клеткаларында қартаю пигменті липофусцин жинақталады.</a:t>
            </a:r>
          </a:p>
          <a:p>
            <a:pPr algn="just"/>
            <a:r>
              <a:rPr lang="kk-KZ" dirty="0" smtClean="0">
                <a:latin typeface="Times New Roman" pitchFamily="18" charset="0"/>
                <a:cs typeface="Times New Roman" pitchFamily="18" charset="0"/>
              </a:rPr>
              <a:t>Рефлекторлық функцияның жылдамдығы тежеледі, байқағыштық қабілеті төмендейді, есте сақтау қабілеті төмендейді, нервтік қозғыштық жылдамдығы бәсеңдейді.</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kk-KZ" dirty="0" smtClean="0">
                <a:latin typeface="Times New Roman" pitchFamily="18" charset="0"/>
                <a:cs typeface="Times New Roman" pitchFamily="18" charset="0"/>
              </a:rPr>
              <a:t>Қартаю кезіндегі нерв жүйесінің өзгеруінің ерекшеліктері:</a:t>
            </a:r>
            <a:endParaRPr lang="ru-RU" dirty="0">
              <a:latin typeface="Times New Roman" pitchFamily="18" charset="0"/>
              <a:cs typeface="Times New Roman" pitchFamily="18" charset="0"/>
            </a:endParaRPr>
          </a:p>
        </p:txBody>
      </p:sp>
      <p:pic>
        <p:nvPicPr>
          <p:cNvPr id="8194" name="Picture 2" descr="Изменение нервной системы с возрастом"/>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42808" y="1988840"/>
            <a:ext cx="3601192" cy="25202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40752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5000628" y="1556792"/>
            <a:ext cx="4143372" cy="5086918"/>
          </a:xfrm>
          <a:ln w="57150">
            <a:solidFill>
              <a:srgbClr val="0066FF"/>
            </a:solidFill>
            <a:miter lim="800000"/>
            <a:headEnd/>
            <a:tailEnd/>
          </a:ln>
          <a:extLst/>
        </p:spPr>
        <p:txBody>
          <a:bodyPr>
            <a:normAutofit/>
          </a:bodyPr>
          <a:lstStyle/>
          <a:p>
            <a:pPr marL="0" indent="0" algn="just" eaLnBrk="1" hangingPunct="1">
              <a:buFontTx/>
              <a:buNone/>
              <a:defRPr/>
            </a:pPr>
            <a:r>
              <a:rPr lang="ru-RU" sz="3600" b="1" dirty="0" err="1" smtClean="0">
                <a:ln w="12700">
                  <a:solidFill>
                    <a:schemeClr val="tx2">
                      <a:satMod val="155000"/>
                    </a:schemeClr>
                  </a:solidFill>
                  <a:prstDash val="solid"/>
                </a:ln>
                <a:solidFill>
                  <a:schemeClr val="bg2">
                    <a:tint val="85000"/>
                    <a:satMod val="155000"/>
                  </a:schemeClr>
                </a:solidFill>
                <a:latin typeface="Times New Roman" pitchFamily="18" charset="0"/>
                <a:cs typeface="Times New Roman" pitchFamily="18" charset="0"/>
              </a:rPr>
              <a:t>Қаңқа</a:t>
            </a:r>
            <a:endParaRPr lang="ru-RU" sz="3600" b="1" dirty="0" smtClean="0">
              <a:ln w="12700">
                <a:solidFill>
                  <a:schemeClr val="tx2">
                    <a:satMod val="155000"/>
                  </a:schemeClr>
                </a:solidFill>
                <a:prstDash val="solid"/>
              </a:ln>
              <a:solidFill>
                <a:schemeClr val="bg2">
                  <a:tint val="85000"/>
                  <a:satMod val="155000"/>
                </a:schemeClr>
              </a:solidFill>
              <a:latin typeface="Times New Roman" pitchFamily="18" charset="0"/>
              <a:cs typeface="Times New Roman" pitchFamily="18" charset="0"/>
            </a:endParaRPr>
          </a:p>
          <a:p>
            <a:pPr algn="just">
              <a:defRPr/>
            </a:pPr>
            <a:r>
              <a:rPr lang="kk-KZ" dirty="0" smtClean="0">
                <a:ln w="12700">
                  <a:solidFill>
                    <a:schemeClr val="tx2">
                      <a:satMod val="155000"/>
                    </a:schemeClr>
                  </a:solidFill>
                  <a:prstDash val="solid"/>
                </a:ln>
                <a:latin typeface="Times New Roman" pitchFamily="18" charset="0"/>
                <a:cs typeface="Times New Roman" pitchFamily="18" charset="0"/>
              </a:rPr>
              <a:t>Сүйектер өзара байланысып қаңқаны құрайды.. </a:t>
            </a:r>
            <a:r>
              <a:rPr lang="ru-RU" dirty="0" err="1">
                <a:latin typeface="Times New Roman" pitchFamily="18" charset="0"/>
                <a:cs typeface="Times New Roman" pitchFamily="18" charset="0"/>
              </a:rPr>
              <a:t>Кеңістікте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қалыпта</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ұстау</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тепе</a:t>
            </a:r>
            <a:r>
              <a:rPr lang="en-US"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теңдікті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сақтау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қасиеттері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қызметіне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a:t>
            </a:r>
            <a:endParaRPr lang="kk-KZ" dirty="0" smtClean="0">
              <a:ln w="12700">
                <a:solidFill>
                  <a:schemeClr val="tx2">
                    <a:satMod val="155000"/>
                  </a:schemeClr>
                </a:solidFill>
                <a:prstDash val="solid"/>
              </a:ln>
              <a:latin typeface="Times New Roman" pitchFamily="18" charset="0"/>
              <a:cs typeface="Times New Roman" pitchFamily="18" charset="0"/>
            </a:endParaRPr>
          </a:p>
          <a:p>
            <a:pPr eaLnBrk="1" hangingPunct="1">
              <a:defRPr/>
            </a:pPr>
            <a:endParaRPr lang="ru-RU" dirty="0"/>
          </a:p>
        </p:txBody>
      </p:sp>
      <p:sp>
        <p:nvSpPr>
          <p:cNvPr id="13315" name="Rectangle 3"/>
          <p:cNvSpPr>
            <a:spLocks noChangeArrowheads="1"/>
          </p:cNvSpPr>
          <p:nvPr/>
        </p:nvSpPr>
        <p:spPr bwMode="auto">
          <a:xfrm>
            <a:off x="1313381" y="4773955"/>
            <a:ext cx="2143125" cy="12017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spAutoFit/>
          </a:bodyPr>
          <a:lstStyle/>
          <a:p>
            <a:pPr eaLnBrk="0" hangingPunct="0">
              <a:defRPr/>
            </a:pPr>
            <a:r>
              <a:rPr lang="kk-KZ" sz="2400" dirty="0">
                <a:solidFill>
                  <a:schemeClr val="tx1"/>
                </a:solidFill>
                <a:latin typeface="Times New Roman" pitchFamily="18" charset="0"/>
                <a:ea typeface="Calibri" pitchFamily="34" charset="0"/>
                <a:cs typeface="Times New Roman" pitchFamily="18" charset="0"/>
              </a:rPr>
              <a:t>Мүшелер:</a:t>
            </a:r>
            <a:endParaRPr lang="ru-RU" sz="2400" dirty="0">
              <a:solidFill>
                <a:schemeClr val="tx1"/>
              </a:solidFill>
              <a:latin typeface="Times New Roman" pitchFamily="18" charset="0"/>
              <a:ea typeface="Calibri" pitchFamily="34" charset="0"/>
              <a:cs typeface="Times New Roman" pitchFamily="18" charset="0"/>
            </a:endParaRPr>
          </a:p>
          <a:p>
            <a:pPr eaLnBrk="0" hangingPunct="0">
              <a:buFontTx/>
              <a:buChar char="•"/>
              <a:defRPr/>
            </a:pPr>
            <a:r>
              <a:rPr lang="ru-RU" sz="2400" dirty="0" err="1">
                <a:solidFill>
                  <a:schemeClr val="tx1"/>
                </a:solidFill>
                <a:latin typeface="Times New Roman" pitchFamily="18" charset="0"/>
                <a:ea typeface="Calibri" pitchFamily="34" charset="0"/>
                <a:cs typeface="Times New Roman" pitchFamily="18" charset="0"/>
              </a:rPr>
              <a:t>Қаңқа</a:t>
            </a:r>
            <a:r>
              <a:rPr lang="ru-RU" sz="2400" dirty="0">
                <a:solidFill>
                  <a:schemeClr val="tx1"/>
                </a:solidFill>
                <a:latin typeface="Times New Roman" pitchFamily="18" charset="0"/>
                <a:ea typeface="Calibri" pitchFamily="34" charset="0"/>
                <a:cs typeface="Times New Roman" pitchFamily="18" charset="0"/>
              </a:rPr>
              <a:t> </a:t>
            </a:r>
          </a:p>
          <a:p>
            <a:pPr eaLnBrk="0" hangingPunct="0">
              <a:buFontTx/>
              <a:buChar char="•"/>
              <a:defRPr/>
            </a:pPr>
            <a:r>
              <a:rPr lang="ru-RU" sz="2400" dirty="0" err="1">
                <a:solidFill>
                  <a:schemeClr val="tx1"/>
                </a:solidFill>
                <a:latin typeface="Times New Roman" pitchFamily="18" charset="0"/>
                <a:ea typeface="Calibri" pitchFamily="34" charset="0"/>
                <a:cs typeface="Times New Roman" pitchFamily="18" charset="0"/>
              </a:rPr>
              <a:t>Бұлшық</a:t>
            </a:r>
            <a:r>
              <a:rPr lang="ru-RU" sz="2400" dirty="0">
                <a:solidFill>
                  <a:schemeClr val="tx1"/>
                </a:solidFill>
                <a:latin typeface="Times New Roman" pitchFamily="18" charset="0"/>
                <a:ea typeface="Calibri" pitchFamily="34" charset="0"/>
                <a:cs typeface="Times New Roman" pitchFamily="18" charset="0"/>
              </a:rPr>
              <a:t> </a:t>
            </a:r>
            <a:r>
              <a:rPr lang="ru-RU" sz="2400" dirty="0" err="1">
                <a:solidFill>
                  <a:schemeClr val="tx1"/>
                </a:solidFill>
                <a:latin typeface="Times New Roman" pitchFamily="18" charset="0"/>
                <a:ea typeface="Calibri" pitchFamily="34" charset="0"/>
                <a:cs typeface="Times New Roman" pitchFamily="18" charset="0"/>
              </a:rPr>
              <a:t>еттер</a:t>
            </a:r>
            <a:endParaRPr lang="ru-RU" sz="2400" dirty="0">
              <a:solidFill>
                <a:schemeClr val="tx1"/>
              </a:solidFill>
              <a:latin typeface="Times New Roman" pitchFamily="18" charset="0"/>
              <a:ea typeface="Calibri" pitchFamily="34" charset="0"/>
              <a:cs typeface="Times New Roman" pitchFamily="18" charset="0"/>
            </a:endParaRPr>
          </a:p>
        </p:txBody>
      </p:sp>
      <p:sp>
        <p:nvSpPr>
          <p:cNvPr id="7" name="Прямоугольник 6"/>
          <p:cNvSpPr/>
          <p:nvPr/>
        </p:nvSpPr>
        <p:spPr>
          <a:xfrm>
            <a:off x="1142976" y="285728"/>
            <a:ext cx="7677496" cy="769441"/>
          </a:xfrm>
          <a:prstGeom prst="rect">
            <a:avLst/>
          </a:prstGeom>
        </p:spPr>
        <p:style>
          <a:lnRef idx="3">
            <a:schemeClr val="lt1"/>
          </a:lnRef>
          <a:fillRef idx="1">
            <a:schemeClr val="accent4"/>
          </a:fillRef>
          <a:effectRef idx="1">
            <a:schemeClr val="accent4"/>
          </a:effectRef>
          <a:fontRef idx="minor">
            <a:schemeClr val="lt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kk-KZ" sz="4400" b="1" dirty="0">
                <a:latin typeface="Times New Roman" pitchFamily="18" charset="0"/>
                <a:cs typeface="Times New Roman" pitchFamily="18" charset="0"/>
              </a:rPr>
              <a:t>Тірек</a:t>
            </a:r>
            <a:r>
              <a:rPr lang="en-US" sz="4400" b="1" dirty="0">
                <a:latin typeface="Times New Roman" pitchFamily="18" charset="0"/>
                <a:cs typeface="Times New Roman" pitchFamily="18" charset="0"/>
              </a:rPr>
              <a:t>-</a:t>
            </a:r>
            <a:r>
              <a:rPr lang="kk-KZ" sz="4400" b="1" dirty="0">
                <a:latin typeface="Times New Roman" pitchFamily="18" charset="0"/>
                <a:cs typeface="Times New Roman" pitchFamily="18" charset="0"/>
              </a:rPr>
              <a:t>қимыл жүйесі</a:t>
            </a:r>
          </a:p>
        </p:txBody>
      </p:sp>
      <p:sp>
        <p:nvSpPr>
          <p:cNvPr id="2" name="Объект 1"/>
          <p:cNvSpPr>
            <a:spLocks noGrp="1"/>
          </p:cNvSpPr>
          <p:nvPr>
            <p:ph sz="half" idx="1"/>
          </p:nvPr>
        </p:nvSpPr>
        <p:spPr/>
        <p:txBody>
          <a:bodyPr/>
          <a:lstStyle/>
          <a:p>
            <a:pPr marL="109728" indent="0">
              <a:buNone/>
            </a:pPr>
            <a:r>
              <a:rPr lang="kk-KZ" dirty="0" smtClean="0"/>
              <a:t> </a:t>
            </a:r>
            <a:endParaRPr lang="ru-RU" dirty="0"/>
          </a:p>
        </p:txBody>
      </p:sp>
      <p:pic>
        <p:nvPicPr>
          <p:cNvPr id="8" name="Picture 2" descr="Картинки по запросу кости малыша и взрослого человека"/>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57" y="1263958"/>
            <a:ext cx="4748975" cy="33717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29817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3568" y="193204"/>
            <a:ext cx="7024744" cy="931540"/>
          </a:xfrm>
        </p:spPr>
        <p:txBody>
          <a:bodyPr/>
          <a:lstStyle/>
          <a:p>
            <a:r>
              <a:rPr lang="kk-KZ" dirty="0" smtClean="0"/>
              <a:t>Қаңқа</a:t>
            </a:r>
            <a:endParaRPr lang="ru-RU" dirty="0"/>
          </a:p>
        </p:txBody>
      </p:sp>
      <p:sp>
        <p:nvSpPr>
          <p:cNvPr id="2" name="Объект 1"/>
          <p:cNvSpPr>
            <a:spLocks noGrp="1"/>
          </p:cNvSpPr>
          <p:nvPr>
            <p:ph idx="1"/>
          </p:nvPr>
        </p:nvSpPr>
        <p:spPr>
          <a:xfrm>
            <a:off x="457200" y="1052736"/>
            <a:ext cx="5266928" cy="5805264"/>
          </a:xfrm>
        </p:spPr>
        <p:txBody>
          <a:bodyPr>
            <a:normAutofit/>
          </a:bodyPr>
          <a:lstStyle/>
          <a:p>
            <a:pPr algn="just"/>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жұлынның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көптеген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мүшелердің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сауыты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болғандықтан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қорғану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қызметін</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атқарады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жұмсақ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мүшелерді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бауыр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ішек-қарын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бүйрек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соққыдан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жағымсыз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әсерлерден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қорғайды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алмасуына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әсіресе</a:t>
            </a:r>
            <a:r>
              <a:rPr lang="ru-RU" dirty="0">
                <a:latin typeface="Times New Roman" pitchFamily="18" charset="0"/>
                <a:cs typeface="Times New Roman" pitchFamily="18" charset="0"/>
              </a:rPr>
              <a:t> минерал </a:t>
            </a:r>
            <a:r>
              <a:rPr lang="ru-RU" dirty="0" err="1">
                <a:latin typeface="Times New Roman" pitchFamily="18" charset="0"/>
                <a:cs typeface="Times New Roman" pitchFamily="18" charset="0"/>
              </a:rPr>
              <a:t>заттарының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мөлшерін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сақтауға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қатысады</a:t>
            </a:r>
            <a:r>
              <a:rPr lang="ru-RU" dirty="0" smtClean="0">
                <a:latin typeface="Times New Roman" pitchFamily="18" charset="0"/>
                <a:cs typeface="Times New Roman" pitchFamily="18" charset="0"/>
              </a:rPr>
              <a:t>.</a:t>
            </a:r>
          </a:p>
        </p:txBody>
      </p:sp>
      <p:pic>
        <p:nvPicPr>
          <p:cNvPr id="5" name="Содержимое 4"/>
          <p:cNvPicPr>
            <a:picLocks/>
          </p:cNvPicPr>
          <p:nvPr/>
        </p:nvPicPr>
        <p:blipFill>
          <a:blip r:embed="rId2" cstate="print"/>
          <a:srcRect l="38681" t="24636" r="39247" b="3769"/>
          <a:stretch>
            <a:fillRect/>
          </a:stretch>
        </p:blipFill>
        <p:spPr>
          <a:xfrm>
            <a:off x="5872832" y="764704"/>
            <a:ext cx="2947639" cy="5832648"/>
          </a:xfrm>
          <a:prstGeom prst="rect">
            <a:avLst/>
          </a:prstGeom>
          <a:effectLst>
            <a:glow rad="139700">
              <a:schemeClr val="accent4">
                <a:satMod val="175000"/>
                <a:alpha val="40000"/>
              </a:schemeClr>
            </a:glow>
            <a:softEdge rad="112500"/>
          </a:effectLst>
        </p:spPr>
      </p:pic>
    </p:spTree>
    <p:extLst>
      <p:ext uri="{BB962C8B-B14F-4D97-AF65-F5344CB8AC3E}">
        <p14:creationId xmlns:p14="http://schemas.microsoft.com/office/powerpoint/2010/main" xmlns="" val="3595883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0" y="476672"/>
            <a:ext cx="4860032" cy="5530619"/>
          </a:xfrm>
        </p:spPr>
        <p:txBody>
          <a:bodyPr>
            <a:normAutofit fontScale="92500" lnSpcReduction="10000"/>
          </a:bodyPr>
          <a:lstStyle/>
          <a:p>
            <a:pPr algn="just" fontAlgn="base"/>
            <a:r>
              <a:rPr lang="ru-RU" dirty="0" err="1">
                <a:latin typeface="Times New Roman" pitchFamily="18" charset="0"/>
                <a:cs typeface="Times New Roman" pitchFamily="18" charset="0"/>
              </a:rPr>
              <a:t>Сүйектің</a:t>
            </a:r>
            <a:r>
              <a:rPr lang="ru-RU" dirty="0">
                <a:latin typeface="Times New Roman" pitchFamily="18" charset="0"/>
                <a:cs typeface="Times New Roman" pitchFamily="18" charset="0"/>
              </a:rPr>
              <a:t> 1/3 </a:t>
            </a:r>
            <a:r>
              <a:rPr lang="ru-RU" dirty="0" err="1">
                <a:latin typeface="Times New Roman" pitchFamily="18" charset="0"/>
                <a:cs typeface="Times New Roman" pitchFamily="18" charset="0"/>
              </a:rPr>
              <a:t>бөлігі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2/3 </a:t>
            </a:r>
            <a:r>
              <a:rPr lang="ru-RU" dirty="0" err="1">
                <a:latin typeface="Times New Roman" pitchFamily="18" charset="0"/>
                <a:cs typeface="Times New Roman" pitchFamily="18" charset="0"/>
              </a:rPr>
              <a:t>бөлігі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бейорганикалық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заттардан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тұрады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Сүйектің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құрамы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Салмақ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сүйектерде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бел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жамбас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сүйектерінде</a:t>
            </a:r>
            <a:r>
              <a:rPr lang="ru-RU" dirty="0">
                <a:latin typeface="Times New Roman" pitchFamily="18" charset="0"/>
                <a:cs typeface="Times New Roman" pitchFamily="18" charset="0"/>
              </a:rPr>
              <a:t> минерал </a:t>
            </a:r>
            <a:r>
              <a:rPr lang="ru-RU" dirty="0" err="1">
                <a:latin typeface="Times New Roman" pitchFamily="18" charset="0"/>
                <a:cs typeface="Times New Roman" pitchFamily="18" charset="0"/>
              </a:rPr>
              <a:t>заттары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a:t>
            </a:r>
          </a:p>
          <a:p>
            <a:pPr algn="just" fontAlgn="base"/>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сүйегінде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ересек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a:t>
            </a:r>
            <a:r>
              <a:rPr lang="ru-RU" dirty="0">
                <a:latin typeface="Times New Roman" pitchFamily="18" charset="0"/>
                <a:cs typeface="Times New Roman" pitchFamily="18" charset="0"/>
              </a:rPr>
              <a:t> минерал </a:t>
            </a:r>
            <a:r>
              <a:rPr lang="ru-RU" dirty="0" err="1">
                <a:latin typeface="Times New Roman" pitchFamily="18" charset="0"/>
                <a:cs typeface="Times New Roman" pitchFamily="18" charset="0"/>
              </a:rPr>
              <a:t>заттары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көбірек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a:t>
            </a:r>
          </a:p>
          <a:p>
            <a:endParaRPr lang="ru-RU" dirty="0"/>
          </a:p>
        </p:txBody>
      </p:sp>
      <p:sp>
        <p:nvSpPr>
          <p:cNvPr id="3" name="Объект 2"/>
          <p:cNvSpPr>
            <a:spLocks noGrp="1"/>
          </p:cNvSpPr>
          <p:nvPr>
            <p:ph sz="half" idx="2"/>
          </p:nvPr>
        </p:nvSpPr>
        <p:spPr/>
        <p:txBody>
          <a:bodyPr>
            <a:normAutofit fontScale="92500" lnSpcReduction="10000"/>
          </a:bodyPr>
          <a:lstStyle/>
          <a:p>
            <a:pPr marL="109728" indent="0">
              <a:buNone/>
            </a:pPr>
            <a:r>
              <a:rPr lang="kk-KZ" b="1" dirty="0" smtClean="0"/>
              <a:t> </a:t>
            </a:r>
            <a:endParaRPr lang="ru-RU" b="1" dirty="0"/>
          </a:p>
        </p:txBody>
      </p:sp>
      <p:sp>
        <p:nvSpPr>
          <p:cNvPr id="4" name="Заголовок 3"/>
          <p:cNvSpPr>
            <a:spLocks noGrp="1"/>
          </p:cNvSpPr>
          <p:nvPr>
            <p:ph type="title"/>
          </p:nvPr>
        </p:nvSpPr>
        <p:spPr/>
        <p:txBody>
          <a:bodyPr/>
          <a:lstStyle/>
          <a:p>
            <a:r>
              <a:rPr lang="kk-KZ" dirty="0" smtClean="0"/>
              <a:t> </a:t>
            </a:r>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60032" y="908720"/>
            <a:ext cx="4484227" cy="48245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39425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b="1" dirty="0" smtClean="0">
                <a:latin typeface="Times New Roman" pitchFamily="18" charset="0"/>
                <a:cs typeface="Times New Roman" pitchFamily="18" charset="0"/>
              </a:rPr>
              <a:t>І. Кіріспе бөлім</a:t>
            </a:r>
          </a:p>
          <a:p>
            <a:r>
              <a:rPr lang="kk-KZ" b="1" dirty="0" smtClean="0">
                <a:latin typeface="Times New Roman" pitchFamily="18" charset="0"/>
                <a:cs typeface="Times New Roman" pitchFamily="18" charset="0"/>
              </a:rPr>
              <a:t>ІІ. Негізгі бөлім</a:t>
            </a:r>
          </a:p>
          <a:p>
            <a:r>
              <a:rPr lang="kk-KZ" dirty="0">
                <a:latin typeface="Times New Roman" pitchFamily="18" charset="0"/>
                <a:cs typeface="Times New Roman" pitchFamily="18" charset="0"/>
              </a:rPr>
              <a:t>а</a:t>
            </a:r>
            <a:r>
              <a:rPr lang="kk-KZ" dirty="0" smtClean="0">
                <a:latin typeface="Times New Roman" pitchFamily="18" charset="0"/>
                <a:cs typeface="Times New Roman" pitchFamily="18" charset="0"/>
              </a:rPr>
              <a:t>) Жұлынның жас ерекшеліктері</a:t>
            </a:r>
          </a:p>
          <a:p>
            <a:r>
              <a:rPr lang="kk-KZ" dirty="0" smtClean="0">
                <a:latin typeface="Times New Roman" pitchFamily="18" charset="0"/>
                <a:cs typeface="Times New Roman" pitchFamily="18" charset="0"/>
              </a:rPr>
              <a:t>б) Бас миының онтогенезі</a:t>
            </a:r>
          </a:p>
          <a:p>
            <a:r>
              <a:rPr lang="kk-KZ" dirty="0">
                <a:latin typeface="Times New Roman" pitchFamily="18" charset="0"/>
                <a:cs typeface="Times New Roman" pitchFamily="18" charset="0"/>
              </a:rPr>
              <a:t>в</a:t>
            </a:r>
            <a:r>
              <a:rPr lang="kk-KZ" dirty="0" smtClean="0">
                <a:latin typeface="Times New Roman" pitchFamily="18" charset="0"/>
                <a:cs typeface="Times New Roman" pitchFamily="18" charset="0"/>
              </a:rPr>
              <a:t>) Бас миының жас ерекшеліктері</a:t>
            </a:r>
          </a:p>
          <a:p>
            <a:r>
              <a:rPr lang="kk-KZ" dirty="0">
                <a:latin typeface="Times New Roman" pitchFamily="18" charset="0"/>
                <a:cs typeface="Times New Roman" pitchFamily="18" charset="0"/>
              </a:rPr>
              <a:t>г</a:t>
            </a:r>
            <a:r>
              <a:rPr lang="kk-KZ" dirty="0" smtClean="0">
                <a:latin typeface="Times New Roman" pitchFamily="18" charset="0"/>
                <a:cs typeface="Times New Roman" pitchFamily="18" charset="0"/>
              </a:rPr>
              <a:t>) Сүйектер мен бұлшық еттердің жас ерекшеліктері</a:t>
            </a:r>
          </a:p>
          <a:p>
            <a:r>
              <a:rPr lang="kk-KZ" b="1" dirty="0" smtClean="0">
                <a:latin typeface="Times New Roman" pitchFamily="18" charset="0"/>
                <a:cs typeface="Times New Roman" pitchFamily="18" charset="0"/>
              </a:rPr>
              <a:t>ІІІ. Қорытынды</a:t>
            </a:r>
          </a:p>
          <a:p>
            <a:r>
              <a:rPr lang="kk-KZ" b="1" dirty="0" smtClean="0">
                <a:latin typeface="Times New Roman" pitchFamily="18" charset="0"/>
                <a:cs typeface="Times New Roman" pitchFamily="18" charset="0"/>
              </a:rPr>
              <a:t>І</a:t>
            </a:r>
            <a:r>
              <a:rPr lang="en-US" b="1" dirty="0" smtClean="0">
                <a:latin typeface="Times New Roman" pitchFamily="18" charset="0"/>
                <a:cs typeface="Times New Roman" pitchFamily="18" charset="0"/>
              </a:rPr>
              <a:t>V</a:t>
            </a:r>
            <a:r>
              <a:rPr lang="kk-KZ" b="1" dirty="0" smtClean="0">
                <a:latin typeface="Times New Roman" pitchFamily="18" charset="0"/>
                <a:cs typeface="Times New Roman" pitchFamily="18" charset="0"/>
              </a:rPr>
              <a:t>. Пайдаланылған әдебиеттер</a:t>
            </a:r>
            <a:endParaRPr lang="ru-RU" b="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dirty="0" smtClean="0"/>
              <a:t>Жоспары:</a:t>
            </a:r>
            <a:endParaRPr lang="ru-RU" dirty="0"/>
          </a:p>
        </p:txBody>
      </p:sp>
    </p:spTree>
    <p:extLst>
      <p:ext uri="{BB962C8B-B14F-4D97-AF65-F5344CB8AC3E}">
        <p14:creationId xmlns:p14="http://schemas.microsoft.com/office/powerpoint/2010/main" xmlns="" val="3789583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04048" y="188640"/>
            <a:ext cx="3600400" cy="1566685"/>
          </a:xfrm>
        </p:spPr>
        <p:style>
          <a:lnRef idx="2">
            <a:schemeClr val="accent4"/>
          </a:lnRef>
          <a:fillRef idx="1">
            <a:schemeClr val="lt1"/>
          </a:fillRef>
          <a:effectRef idx="0">
            <a:schemeClr val="accent4"/>
          </a:effectRef>
          <a:fontRef idx="minor">
            <a:schemeClr val="dk1"/>
          </a:fontRef>
        </p:style>
        <p:txBody>
          <a:bodyPr>
            <a:normAutofit/>
          </a:bodyPr>
          <a:lstStyle/>
          <a:p>
            <a:pPr algn="ctr"/>
            <a:r>
              <a:rPr lang="kk-KZ" dirty="0" smtClean="0">
                <a:latin typeface="Times New Roman" pitchFamily="18" charset="0"/>
                <a:cs typeface="Times New Roman" pitchFamily="18" charset="0"/>
              </a:rPr>
              <a:t> Ұрықтың сүйектері</a:t>
            </a:r>
            <a:endParaRPr lang="ru-RU" dirty="0">
              <a:latin typeface="Times New Roman" pitchFamily="18" charset="0"/>
              <a:cs typeface="Times New Roman" pitchFamily="18" charset="0"/>
            </a:endParaRPr>
          </a:p>
        </p:txBody>
      </p:sp>
      <p:sp>
        <p:nvSpPr>
          <p:cNvPr id="2" name="Объект 1"/>
          <p:cNvSpPr>
            <a:spLocks noGrp="1"/>
          </p:cNvSpPr>
          <p:nvPr>
            <p:ph sz="quarter" idx="13"/>
          </p:nvPr>
        </p:nvSpPr>
        <p:spPr/>
        <p:txBody>
          <a:bodyPr/>
          <a:lstStyle/>
          <a:p>
            <a:pPr marL="109728" indent="0">
              <a:buNone/>
            </a:pPr>
            <a:r>
              <a:rPr lang="kk-KZ" dirty="0" smtClean="0"/>
              <a:t> </a:t>
            </a:r>
            <a:endParaRPr lang="ru-RU" dirty="0"/>
          </a:p>
        </p:txBody>
      </p:sp>
      <p:sp>
        <p:nvSpPr>
          <p:cNvPr id="3" name="Объект 2"/>
          <p:cNvSpPr>
            <a:spLocks noGrp="1"/>
          </p:cNvSpPr>
          <p:nvPr>
            <p:ph sz="quarter" idx="14"/>
          </p:nvPr>
        </p:nvSpPr>
        <p:spPr>
          <a:xfrm>
            <a:off x="4648200" y="2204864"/>
            <a:ext cx="4038600" cy="3802427"/>
          </a:xfrm>
        </p:spPr>
        <p:style>
          <a:lnRef idx="3">
            <a:schemeClr val="lt1"/>
          </a:lnRef>
          <a:fillRef idx="1">
            <a:schemeClr val="accent2"/>
          </a:fillRef>
          <a:effectRef idx="1">
            <a:schemeClr val="accent2"/>
          </a:effectRef>
          <a:fontRef idx="minor">
            <a:schemeClr val="lt1"/>
          </a:fontRef>
        </p:style>
        <p:txBody>
          <a:bodyPr/>
          <a:lstStyle/>
          <a:p>
            <a:pPr marL="109728" indent="0">
              <a:buNone/>
            </a:pPr>
            <a:r>
              <a:rPr lang="kk-KZ"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1-</a:t>
            </a:r>
            <a:r>
              <a:rPr lang="kk-KZ" sz="2800" b="1" dirty="0" smtClean="0">
                <a:latin typeface="Times New Roman" pitchFamily="18" charset="0"/>
                <a:cs typeface="Times New Roman" pitchFamily="18" charset="0"/>
              </a:rPr>
              <a:t>бас сүйектері;</a:t>
            </a:r>
            <a:endParaRPr lang="en-US" sz="2800" b="1" dirty="0" smtClean="0">
              <a:latin typeface="Times New Roman" pitchFamily="18" charset="0"/>
              <a:cs typeface="Times New Roman" pitchFamily="18" charset="0"/>
            </a:endParaRPr>
          </a:p>
          <a:p>
            <a:pPr marL="109728" indent="0">
              <a:buNone/>
            </a:pPr>
            <a:r>
              <a:rPr lang="en-US" sz="2800" b="1" dirty="0" smtClean="0">
                <a:latin typeface="Times New Roman" pitchFamily="18" charset="0"/>
                <a:cs typeface="Times New Roman" pitchFamily="18" charset="0"/>
              </a:rPr>
              <a:t>2-</a:t>
            </a:r>
            <a:r>
              <a:rPr lang="kk-KZ" sz="2800" b="1" dirty="0" smtClean="0">
                <a:latin typeface="Times New Roman" pitchFamily="18" charset="0"/>
                <a:cs typeface="Times New Roman" pitchFamily="18" charset="0"/>
              </a:rPr>
              <a:t>қол сүйектері;</a:t>
            </a:r>
            <a:endParaRPr lang="en-US" sz="2800" b="1" dirty="0" smtClean="0">
              <a:latin typeface="Times New Roman" pitchFamily="18" charset="0"/>
              <a:cs typeface="Times New Roman" pitchFamily="18" charset="0"/>
            </a:endParaRPr>
          </a:p>
          <a:p>
            <a:pPr marL="109728" indent="0">
              <a:buNone/>
            </a:pPr>
            <a:r>
              <a:rPr lang="en-US" sz="2800" b="1" dirty="0" smtClean="0">
                <a:latin typeface="Times New Roman" pitchFamily="18" charset="0"/>
                <a:cs typeface="Times New Roman" pitchFamily="18" charset="0"/>
              </a:rPr>
              <a:t>3-</a:t>
            </a:r>
            <a:r>
              <a:rPr lang="kk-KZ" sz="2800" b="1" dirty="0" smtClean="0">
                <a:latin typeface="Times New Roman" pitchFamily="18" charset="0"/>
                <a:cs typeface="Times New Roman" pitchFamily="18" charset="0"/>
              </a:rPr>
              <a:t>кеуде;</a:t>
            </a:r>
            <a:endParaRPr lang="en-US" sz="2800" b="1" dirty="0" smtClean="0">
              <a:latin typeface="Times New Roman" pitchFamily="18" charset="0"/>
              <a:cs typeface="Times New Roman" pitchFamily="18" charset="0"/>
            </a:endParaRPr>
          </a:p>
          <a:p>
            <a:pPr marL="109728" indent="0">
              <a:buNone/>
            </a:pPr>
            <a:r>
              <a:rPr lang="en-US" sz="2800" b="1" dirty="0" smtClean="0">
                <a:latin typeface="Times New Roman" pitchFamily="18" charset="0"/>
                <a:cs typeface="Times New Roman" pitchFamily="18" charset="0"/>
              </a:rPr>
              <a:t>4-</a:t>
            </a:r>
            <a:r>
              <a:rPr lang="kk-KZ" sz="2800" b="1" dirty="0" smtClean="0">
                <a:latin typeface="Times New Roman" pitchFamily="18" charset="0"/>
                <a:cs typeface="Times New Roman" pitchFamily="18" charset="0"/>
              </a:rPr>
              <a:t>омыртқа жотасы;</a:t>
            </a:r>
            <a:endParaRPr lang="en-US" sz="2800" b="1" dirty="0" smtClean="0">
              <a:latin typeface="Times New Roman" pitchFamily="18" charset="0"/>
              <a:cs typeface="Times New Roman" pitchFamily="18" charset="0"/>
            </a:endParaRPr>
          </a:p>
          <a:p>
            <a:pPr marL="109728" indent="0">
              <a:buNone/>
            </a:pPr>
            <a:r>
              <a:rPr lang="en-US" sz="2800" b="1" dirty="0" smtClean="0">
                <a:latin typeface="Times New Roman" pitchFamily="18" charset="0"/>
                <a:cs typeface="Times New Roman" pitchFamily="18" charset="0"/>
              </a:rPr>
              <a:t>5-</a:t>
            </a:r>
            <a:r>
              <a:rPr lang="kk-KZ" sz="2800" b="1" dirty="0" smtClean="0">
                <a:latin typeface="Times New Roman" pitchFamily="18" charset="0"/>
                <a:cs typeface="Times New Roman" pitchFamily="18" charset="0"/>
              </a:rPr>
              <a:t>жамбас сүйектері;</a:t>
            </a:r>
            <a:endParaRPr lang="en-US" sz="2800" b="1" dirty="0" smtClean="0">
              <a:latin typeface="Times New Roman" pitchFamily="18" charset="0"/>
              <a:cs typeface="Times New Roman" pitchFamily="18" charset="0"/>
            </a:endParaRPr>
          </a:p>
          <a:p>
            <a:pPr marL="109728" indent="0">
              <a:buNone/>
            </a:pPr>
            <a:r>
              <a:rPr lang="en-US" sz="2800" b="1" dirty="0" smtClean="0">
                <a:latin typeface="Times New Roman" pitchFamily="18" charset="0"/>
                <a:cs typeface="Times New Roman" pitchFamily="18" charset="0"/>
              </a:rPr>
              <a:t>6-</a:t>
            </a:r>
            <a:r>
              <a:rPr lang="kk-KZ" sz="2800" b="1" dirty="0" smtClean="0">
                <a:latin typeface="Times New Roman" pitchFamily="18" charset="0"/>
                <a:cs typeface="Times New Roman" pitchFamily="18" charset="0"/>
              </a:rPr>
              <a:t>аяқ сүйектері.</a:t>
            </a:r>
            <a:endParaRPr lang="ru-RU" sz="2800" b="1" dirty="0">
              <a:latin typeface="Times New Roman" pitchFamily="18" charset="0"/>
              <a:cs typeface="Times New Roman" pitchFamily="18" charset="0"/>
            </a:endParaRPr>
          </a:p>
        </p:txBody>
      </p:sp>
      <p:pic>
        <p:nvPicPr>
          <p:cNvPr id="12290" name="Picture 2" descr="фото Скелет плода"/>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7" y="188640"/>
            <a:ext cx="4497497" cy="6314198"/>
          </a:xfrm>
          <a:prstGeom prst="rect">
            <a:avLst/>
          </a:prstGeom>
          <a:extLst/>
        </p:spPr>
        <p:style>
          <a:lnRef idx="2">
            <a:schemeClr val="accent4"/>
          </a:lnRef>
          <a:fillRef idx="1">
            <a:schemeClr val="lt1"/>
          </a:fillRef>
          <a:effectRef idx="0">
            <a:schemeClr val="accent4"/>
          </a:effectRef>
          <a:fontRef idx="minor">
            <a:schemeClr val="dk1"/>
          </a:fontRef>
        </p:style>
      </p:pic>
    </p:spTree>
    <p:extLst>
      <p:ext uri="{BB962C8B-B14F-4D97-AF65-F5344CB8AC3E}">
        <p14:creationId xmlns:p14="http://schemas.microsoft.com/office/powerpoint/2010/main" xmlns="" val="1537792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kk-KZ" dirty="0" smtClean="0"/>
              <a:t> </a:t>
            </a:r>
            <a:endParaRPr lang="ru-RU" dirty="0"/>
          </a:p>
        </p:txBody>
      </p:sp>
      <p:sp>
        <p:nvSpPr>
          <p:cNvPr id="2" name="Объект 1"/>
          <p:cNvSpPr>
            <a:spLocks noGrp="1"/>
          </p:cNvSpPr>
          <p:nvPr>
            <p:ph sz="quarter" idx="1"/>
          </p:nvPr>
        </p:nvSpPr>
        <p:spPr>
          <a:xfrm>
            <a:off x="179512" y="476672"/>
            <a:ext cx="5040560" cy="6192688"/>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lgn="just"/>
            <a:r>
              <a:rPr lang="kk-KZ" dirty="0" smtClean="0">
                <a:latin typeface="Times New Roman" pitchFamily="18" charset="0"/>
                <a:cs typeface="Times New Roman" pitchFamily="18" charset="0"/>
              </a:rPr>
              <a:t>Нәрестелерде сүйектердің саны </a:t>
            </a:r>
            <a:r>
              <a:rPr lang="ru-RU" dirty="0" smtClean="0">
                <a:latin typeface="Times New Roman" pitchFamily="18" charset="0"/>
                <a:cs typeface="Times New Roman" pitchFamily="18" charset="0"/>
              </a:rPr>
              <a:t>27</a:t>
            </a:r>
            <a:r>
              <a:rPr lang="en-US" dirty="0" smtClean="0">
                <a:latin typeface="Times New Roman" pitchFamily="18" charset="0"/>
                <a:cs typeface="Times New Roman" pitchFamily="18" charset="0"/>
              </a:rPr>
              <a:t>0-</a:t>
            </a:r>
            <a:r>
              <a:rPr lang="ru-RU" dirty="0" err="1" smtClean="0">
                <a:latin typeface="Times New Roman" pitchFamily="18" charset="0"/>
                <a:cs typeface="Times New Roman" pitchFamily="18" charset="0"/>
              </a:rPr>
              <a:t>тей</a:t>
            </a:r>
            <a:r>
              <a:rPr lang="kk-KZ" dirty="0" smtClean="0">
                <a:latin typeface="Times New Roman" pitchFamily="18" charset="0"/>
                <a:cs typeface="Times New Roman" pitchFamily="18" charset="0"/>
              </a:rPr>
              <a:t> болатындығы дәлелденген. Балалардың сүйектері толығымен </a:t>
            </a:r>
            <a:r>
              <a:rPr lang="ru-RU" dirty="0" smtClean="0">
                <a:latin typeface="Times New Roman" pitchFamily="18" charset="0"/>
                <a:cs typeface="Times New Roman" pitchFamily="18" charset="0"/>
              </a:rPr>
              <a:t>12 </a:t>
            </a:r>
            <a:r>
              <a:rPr lang="ru-RU" dirty="0" err="1" smtClean="0">
                <a:latin typeface="Times New Roman" pitchFamily="18" charset="0"/>
                <a:cs typeface="Times New Roman" pitchFamily="18" charset="0"/>
              </a:rPr>
              <a:t>жаста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Нәрестелердің сүйектерінің құрамында фтор, алюминий, цинк, магний, кальций, мыс, фософор сияқты элементтер болады. Құрамында минералды тұздар аз болғандықтан сынғыш, пішінін тез өзгертеді. Сондықтан баланың сүйектері мықты болу үшін туылғанға дейін және кейін осы элементтері бар тағамдарды көбірек қабылдауы керек. Бұл элементтердің барлығын нәресте анасының сүті арқылы алады.</a:t>
            </a:r>
            <a:endParaRPr lang="ru-RU" dirty="0">
              <a:latin typeface="Times New Roman" pitchFamily="18" charset="0"/>
              <a:cs typeface="Times New Roman" pitchFamily="18" charset="0"/>
            </a:endParaRPr>
          </a:p>
        </p:txBody>
      </p:sp>
      <p:sp>
        <p:nvSpPr>
          <p:cNvPr id="3" name="Объект 2"/>
          <p:cNvSpPr>
            <a:spLocks noGrp="1"/>
          </p:cNvSpPr>
          <p:nvPr>
            <p:ph sz="quarter" idx="2"/>
          </p:nvPr>
        </p:nvSpPr>
        <p:spPr/>
        <p:txBody>
          <a:bodyPr>
            <a:normAutofit fontScale="92500" lnSpcReduction="10000"/>
          </a:bodyPr>
          <a:lstStyle/>
          <a:p>
            <a:pPr marL="109728" indent="0">
              <a:buNone/>
            </a:pPr>
            <a:r>
              <a:rPr lang="kk-KZ" dirty="0" smtClean="0"/>
              <a:t> </a:t>
            </a:r>
            <a:endParaRPr lang="ru-RU" dirty="0"/>
          </a:p>
        </p:txBody>
      </p:sp>
      <p:pic>
        <p:nvPicPr>
          <p:cNvPr id="13314" name="Picture 2" descr="Картинки по запросу кости новорожденного"/>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92080" y="223409"/>
            <a:ext cx="4968552" cy="66008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949378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kk-KZ" dirty="0" smtClean="0"/>
              <a:t> </a:t>
            </a:r>
            <a:endParaRPr lang="ru-RU" dirty="0"/>
          </a:p>
        </p:txBody>
      </p:sp>
      <p:sp>
        <p:nvSpPr>
          <p:cNvPr id="2" name="Объект 1"/>
          <p:cNvSpPr>
            <a:spLocks noGrp="1"/>
          </p:cNvSpPr>
          <p:nvPr>
            <p:ph sz="half" idx="1"/>
          </p:nvPr>
        </p:nvSpPr>
        <p:spPr>
          <a:xfrm>
            <a:off x="457200" y="692695"/>
            <a:ext cx="8291264" cy="2291109"/>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just"/>
            <a:r>
              <a:rPr lang="ru-RU" dirty="0" err="1">
                <a:latin typeface="Times New Roman" pitchFamily="18" charset="0"/>
                <a:cs typeface="Times New Roman" pitchFamily="18" charset="0"/>
              </a:rPr>
              <a:t>Жаңа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сәбидің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жотасында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физиологиялық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иілімдері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2-3 айда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мойыны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бекігеннен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мойын</a:t>
            </a:r>
            <a:r>
              <a:rPr lang="ru-RU" b="1" dirty="0">
                <a:latin typeface="Times New Roman" pitchFamily="18" charset="0"/>
                <a:cs typeface="Times New Roman" pitchFamily="18" charset="0"/>
              </a:rPr>
              <a:t> лордозы</a:t>
            </a:r>
            <a:r>
              <a:rPr lang="ru-RU" dirty="0">
                <a:latin typeface="Times New Roman" pitchFamily="18" charset="0"/>
                <a:cs typeface="Times New Roman" pitchFamily="18" charset="0"/>
              </a:rPr>
              <a:t>, 6 </a:t>
            </a:r>
            <a:r>
              <a:rPr lang="ru-RU" dirty="0" err="1">
                <a:latin typeface="Times New Roman" pitchFamily="18" charset="0"/>
                <a:cs typeface="Times New Roman" pitchFamily="18" charset="0"/>
              </a:rPr>
              <a:t>айдан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бастағанда</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кеуде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сегізкөз</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кифоздары</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жасқа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жақындап</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жүре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бастағанда</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бел лордозы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a:t>
            </a:r>
          </a:p>
        </p:txBody>
      </p:sp>
      <p:sp>
        <p:nvSpPr>
          <p:cNvPr id="3" name="Объект 2"/>
          <p:cNvSpPr>
            <a:spLocks noGrp="1"/>
          </p:cNvSpPr>
          <p:nvPr>
            <p:ph sz="half" idx="2"/>
          </p:nvPr>
        </p:nvSpPr>
        <p:spPr/>
        <p:txBody>
          <a:bodyPr>
            <a:normAutofit lnSpcReduction="10000"/>
          </a:bodyPr>
          <a:lstStyle/>
          <a:p>
            <a:r>
              <a:rPr lang="kk-KZ" dirty="0" smtClean="0"/>
              <a:t> </a:t>
            </a:r>
            <a:endParaRPr lang="ru-RU" dirty="0"/>
          </a:p>
        </p:txBody>
      </p:sp>
      <p:pic>
        <p:nvPicPr>
          <p:cNvPr id="14338" name="Picture 2" descr="Картинки по запросу позвоночник новорожденного"/>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05518" y="2983805"/>
            <a:ext cx="6033492" cy="40045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21778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67544" y="-819472"/>
            <a:ext cx="8229600" cy="1143000"/>
          </a:xfrm>
        </p:spPr>
        <p:txBody>
          <a:bodyPr/>
          <a:lstStyle/>
          <a:p>
            <a:r>
              <a:rPr lang="kk-KZ" dirty="0" smtClean="0"/>
              <a:t> </a:t>
            </a:r>
            <a:endParaRPr lang="ru-RU" dirty="0"/>
          </a:p>
        </p:txBody>
      </p:sp>
      <p:sp>
        <p:nvSpPr>
          <p:cNvPr id="2" name="Объект 1"/>
          <p:cNvSpPr>
            <a:spLocks noGrp="1"/>
          </p:cNvSpPr>
          <p:nvPr>
            <p:ph idx="1"/>
          </p:nvPr>
        </p:nvSpPr>
        <p:spPr>
          <a:xfrm>
            <a:off x="457200" y="332656"/>
            <a:ext cx="8229600" cy="6192688"/>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just"/>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жастағы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жотасының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иілуі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нашар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тұрақсыздау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2-3 </a:t>
            </a:r>
            <a:r>
              <a:rPr lang="ru-RU" dirty="0" err="1">
                <a:latin typeface="Times New Roman" pitchFamily="18" charset="0"/>
                <a:cs typeface="Times New Roman" pitchFamily="18" charset="0"/>
              </a:rPr>
              <a:t>жаста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береді</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r>
              <a:rPr lang="ru-RU" dirty="0">
                <a:latin typeface="Times New Roman" pitchFamily="18" charset="0"/>
                <a:cs typeface="Times New Roman" pitchFamily="18" charset="0"/>
              </a:rPr>
              <a:t>4-5 </a:t>
            </a:r>
            <a:r>
              <a:rPr lang="ru-RU" dirty="0" err="1">
                <a:latin typeface="Times New Roman" pitchFamily="18" charset="0"/>
                <a:cs typeface="Times New Roman" pitchFamily="18" charset="0"/>
              </a:rPr>
              <a:t>жасқа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омыртқалар</a:t>
            </a:r>
            <a:r>
              <a:rPr lang="ru-RU" dirty="0">
                <a:latin typeface="Times New Roman" pitchFamily="18" charset="0"/>
                <a:cs typeface="Times New Roman" pitchFamily="18" charset="0"/>
              </a:rPr>
              <a:t> тез </a:t>
            </a:r>
            <a:r>
              <a:rPr lang="ru-RU" dirty="0" err="1">
                <a:latin typeface="Times New Roman" pitchFamily="18" charset="0"/>
                <a:cs typeface="Times New Roman" pitchFamily="18" charset="0"/>
              </a:rPr>
              <a:t>өсіп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иілістері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қалыптасады</a:t>
            </a:r>
            <a:r>
              <a:rPr lang="ru-RU" dirty="0" smtClean="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Сегізкөз</a:t>
            </a:r>
            <a:r>
              <a:rPr lang="ru-RU" dirty="0">
                <a:latin typeface="Times New Roman" pitchFamily="18" charset="0"/>
                <a:cs typeface="Times New Roman" pitchFamily="18" charset="0"/>
              </a:rPr>
              <a:t> бен </a:t>
            </a:r>
            <a:r>
              <a:rPr lang="ru-RU" dirty="0" err="1">
                <a:latin typeface="Times New Roman" pitchFamily="18" charset="0"/>
                <a:cs typeface="Times New Roman" pitchFamily="18" charset="0"/>
              </a:rPr>
              <a:t>қүйымшақ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Қыздарда</a:t>
            </a:r>
            <a:r>
              <a:rPr lang="ru-RU" dirty="0">
                <a:latin typeface="Times New Roman" pitchFamily="18" charset="0"/>
                <a:cs typeface="Times New Roman" pitchFamily="18" charset="0"/>
              </a:rPr>
              <a:t> 7-11, ер </a:t>
            </a:r>
            <a:r>
              <a:rPr lang="ru-RU" dirty="0" err="1">
                <a:latin typeface="Times New Roman" pitchFamily="18" charset="0"/>
                <a:cs typeface="Times New Roman" pitchFamily="18" charset="0"/>
              </a:rPr>
              <a:t>балаларда</a:t>
            </a:r>
            <a:r>
              <a:rPr lang="ru-RU" dirty="0">
                <a:latin typeface="Times New Roman" pitchFamily="18" charset="0"/>
                <a:cs typeface="Times New Roman" pitchFamily="18" charset="0"/>
              </a:rPr>
              <a:t> 7-13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денесі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эпифиздерінің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болса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шеміршекті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сақталады</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Омыртқааралық</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шеміршектер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болғандықтан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әлі</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өседі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эпифиздерінің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сүйектенуі</a:t>
            </a:r>
            <a:r>
              <a:rPr lang="ru-RU" dirty="0">
                <a:latin typeface="Times New Roman" pitchFamily="18" charset="0"/>
                <a:cs typeface="Times New Roman" pitchFamily="18" charset="0"/>
              </a:rPr>
              <a:t> 18-20 </a:t>
            </a:r>
            <a:r>
              <a:rPr lang="ru-RU" dirty="0" err="1">
                <a:latin typeface="Times New Roman" pitchFamily="18" charset="0"/>
                <a:cs typeface="Times New Roman" pitchFamily="18" charset="0"/>
              </a:rPr>
              <a:t>жаста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аяқталады</a:t>
            </a:r>
            <a:r>
              <a:rPr lang="ru-RU" dirty="0" smtClean="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Төс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сүйегінің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бөлімдерінің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шеміршек</a:t>
            </a:r>
            <a:r>
              <a:rPr lang="ru-RU" dirty="0">
                <a:latin typeface="Times New Roman" pitchFamily="18" charset="0"/>
                <a:cs typeface="Times New Roman" pitchFamily="18" charset="0"/>
              </a:rPr>
              <a:t> 30 </a:t>
            </a:r>
            <a:r>
              <a:rPr lang="ru-RU" dirty="0" err="1">
                <a:latin typeface="Times New Roman" pitchFamily="18" charset="0"/>
                <a:cs typeface="Times New Roman" pitchFamily="18" charset="0"/>
              </a:rPr>
              <a:t>жасқа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Төстің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төменгі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шеміршектері</a:t>
            </a:r>
            <a:r>
              <a:rPr lang="ru-RU" dirty="0">
                <a:latin typeface="Times New Roman" pitchFamily="18" charset="0"/>
                <a:cs typeface="Times New Roman" pitchFamily="18" charset="0"/>
              </a:rPr>
              <a:t> 15-16 </a:t>
            </a:r>
            <a:r>
              <a:rPr lang="ru-RU" dirty="0" err="1">
                <a:latin typeface="Times New Roman" pitchFamily="18" charset="0"/>
                <a:cs typeface="Times New Roman" pitchFamily="18" charset="0"/>
              </a:rPr>
              <a:t>жаста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шеміршектері</a:t>
            </a:r>
            <a:r>
              <a:rPr lang="ru-RU" dirty="0">
                <a:latin typeface="Times New Roman" pitchFamily="18" charset="0"/>
                <a:cs typeface="Times New Roman" pitchFamily="18" charset="0"/>
              </a:rPr>
              <a:t> 21-25 </a:t>
            </a:r>
            <a:r>
              <a:rPr lang="ru-RU" dirty="0" err="1">
                <a:latin typeface="Times New Roman" pitchFamily="18" charset="0"/>
                <a:cs typeface="Times New Roman" pitchFamily="18" charset="0"/>
              </a:rPr>
              <a:t>жаста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сүйегінің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жалғасып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бітіп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кетеді</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семсершенің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сүйектенуі</a:t>
            </a:r>
            <a:r>
              <a:rPr lang="ru-RU" dirty="0">
                <a:latin typeface="Times New Roman" pitchFamily="18" charset="0"/>
                <a:cs typeface="Times New Roman" pitchFamily="18" charset="0"/>
              </a:rPr>
              <a:t> 30 </a:t>
            </a:r>
            <a:r>
              <a:rPr lang="ru-RU" dirty="0" err="1">
                <a:latin typeface="Times New Roman" pitchFamily="18" charset="0"/>
                <a:cs typeface="Times New Roman" pitchFamily="18" charset="0"/>
              </a:rPr>
              <a:t>жасқа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созылады</a:t>
            </a:r>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xmlns="" val="622406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kk-KZ" dirty="0" smtClean="0"/>
              <a:t> </a:t>
            </a:r>
            <a:endParaRPr lang="ru-RU" dirty="0"/>
          </a:p>
        </p:txBody>
      </p:sp>
      <p:sp>
        <p:nvSpPr>
          <p:cNvPr id="2" name="Объект 1"/>
          <p:cNvSpPr>
            <a:spLocks noGrp="1"/>
          </p:cNvSpPr>
          <p:nvPr>
            <p:ph sz="quarter" idx="1"/>
          </p:nvPr>
        </p:nvSpPr>
        <p:spPr>
          <a:xfrm>
            <a:off x="395536" y="260648"/>
            <a:ext cx="8352928" cy="3044527"/>
          </a:xfrm>
        </p:spPr>
        <p:txBody>
          <a:bodyPr>
            <a:normAutofit fontScale="92500" lnSpcReduction="20000"/>
          </a:bodyPr>
          <a:lstStyle/>
          <a:p>
            <a:pPr algn="just"/>
            <a:r>
              <a:rPr lang="ru-RU" dirty="0" err="1">
                <a:latin typeface="Times New Roman" pitchFamily="18" charset="0"/>
                <a:cs typeface="Times New Roman" pitchFamily="18" charset="0"/>
              </a:rPr>
              <a:t>Жаңа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сәбидің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бұлшық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қалыптаспағанымен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салмағының</a:t>
            </a:r>
            <a:r>
              <a:rPr lang="ru-RU" dirty="0">
                <a:latin typeface="Times New Roman" pitchFamily="18" charset="0"/>
                <a:cs typeface="Times New Roman" pitchFamily="18" charset="0"/>
              </a:rPr>
              <a:t> 20-22%-</a:t>
            </a:r>
            <a:r>
              <a:rPr lang="ru-RU" dirty="0" err="1">
                <a:latin typeface="Times New Roman" pitchFamily="18" charset="0"/>
                <a:cs typeface="Times New Roman" pitchFamily="18" charset="0"/>
              </a:rPr>
              <a:t>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ересек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a:t>
            </a:r>
            <a:r>
              <a:rPr lang="ru-RU" dirty="0">
                <a:latin typeface="Times New Roman" pitchFamily="18" charset="0"/>
                <a:cs typeface="Times New Roman" pitchFamily="18" charset="0"/>
              </a:rPr>
              <a:t> 45-40 %)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Адам </a:t>
            </a:r>
            <a:r>
              <a:rPr lang="ru-RU" dirty="0" err="1">
                <a:latin typeface="Times New Roman" pitchFamily="18" charset="0"/>
                <a:cs typeface="Times New Roman" pitchFamily="18" charset="0"/>
              </a:rPr>
              <a:t>денесінде</a:t>
            </a:r>
            <a:r>
              <a:rPr lang="ru-RU" dirty="0">
                <a:latin typeface="Times New Roman" pitchFamily="18" charset="0"/>
                <a:cs typeface="Times New Roman" pitchFamily="18" charset="0"/>
              </a:rPr>
              <a:t> 600-ден </a:t>
            </a:r>
            <a:r>
              <a:rPr lang="ru-RU" dirty="0" err="1">
                <a:latin typeface="Times New Roman" pitchFamily="18" charset="0"/>
                <a:cs typeface="Times New Roman" pitchFamily="18" charset="0"/>
              </a:rPr>
              <a:t>астам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бұлшық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еттер</a:t>
            </a:r>
            <a:r>
              <a:rPr lang="ru-RU" dirty="0">
                <a:latin typeface="Times New Roman" pitchFamily="18" charset="0"/>
                <a:cs typeface="Times New Roman" pitchFamily="18" charset="0"/>
              </a:rPr>
              <a:t> бар. </a:t>
            </a:r>
            <a:endParaRPr lang="ru-RU" dirty="0" smtClean="0">
              <a:latin typeface="Times New Roman" pitchFamily="18" charset="0"/>
              <a:cs typeface="Times New Roman" pitchFamily="18" charset="0"/>
            </a:endParaRPr>
          </a:p>
          <a:p>
            <a:pPr algn="just"/>
            <a:r>
              <a:rPr lang="ru-RU" dirty="0" err="1">
                <a:latin typeface="Times New Roman" pitchFamily="18" charset="0"/>
                <a:cs typeface="Times New Roman" pitchFamily="18" charset="0"/>
              </a:rPr>
              <a:t>Алғашқы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алдымен</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құрсақ</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дамиды</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кейіннен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шайнау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жетіледі</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Еңбектеу</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мен </a:t>
            </a:r>
            <a:r>
              <a:rPr lang="ru-RU" dirty="0" err="1">
                <a:latin typeface="Times New Roman" pitchFamily="18" charset="0"/>
                <a:cs typeface="Times New Roman" pitchFamily="18" charset="0"/>
              </a:rPr>
              <a:t>жүруге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аяғында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аяқ-қол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дамиды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барысында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мускулатураның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салмағы</a:t>
            </a:r>
            <a:r>
              <a:rPr lang="ru-RU" dirty="0">
                <a:latin typeface="Times New Roman" pitchFamily="18" charset="0"/>
                <a:cs typeface="Times New Roman" pitchFamily="18" charset="0"/>
              </a:rPr>
              <a:t> 35 </a:t>
            </a:r>
            <a:r>
              <a:rPr lang="ru-RU" dirty="0" err="1">
                <a:latin typeface="Times New Roman" pitchFamily="18" charset="0"/>
                <a:cs typeface="Times New Roman" pitchFamily="18" charset="0"/>
              </a:rPr>
              <a:t>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a:t>
            </a:r>
            <a:r>
              <a:rPr lang="ru-RU" dirty="0" err="1" smtClean="0">
                <a:latin typeface="Times New Roman" pitchFamily="18" charset="0"/>
                <a:cs typeface="Times New Roman" pitchFamily="18" charset="0"/>
              </a:rPr>
              <a:t>лғаяды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p:txBody>
      </p:sp>
      <p:pic>
        <p:nvPicPr>
          <p:cNvPr id="15362" name="Picture 2" descr="Картинки по запросу мышцы новорожденного"/>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19006" y="3305175"/>
            <a:ext cx="3514725" cy="3552825"/>
          </a:xfrm>
          <a:prstGeom prst="rect">
            <a:avLst/>
          </a:prstGeom>
          <a:extLst/>
        </p:spPr>
        <p:style>
          <a:lnRef idx="2">
            <a:schemeClr val="dk1"/>
          </a:lnRef>
          <a:fillRef idx="1">
            <a:schemeClr val="lt1"/>
          </a:fillRef>
          <a:effectRef idx="0">
            <a:schemeClr val="dk1"/>
          </a:effectRef>
          <a:fontRef idx="minor">
            <a:schemeClr val="dk1"/>
          </a:fontRef>
        </p:style>
      </p:pic>
      <p:sp>
        <p:nvSpPr>
          <p:cNvPr id="4" name="TextBox 3"/>
          <p:cNvSpPr txBox="1"/>
          <p:nvPr/>
        </p:nvSpPr>
        <p:spPr>
          <a:xfrm>
            <a:off x="395536" y="3377806"/>
            <a:ext cx="5191356" cy="3447098"/>
          </a:xfrm>
          <a:prstGeom prst="rect">
            <a:avLst/>
          </a:prstGeom>
          <a:noFill/>
        </p:spPr>
        <p:txBody>
          <a:bodyPr wrap="square" rtlCol="0">
            <a:spAutoFit/>
          </a:bodyPr>
          <a:lstStyle/>
          <a:p>
            <a:pPr marL="342900" indent="-342900" algn="just">
              <a:buFont typeface="Arial" pitchFamily="34" charset="0"/>
              <a:buChar char="•"/>
            </a:pPr>
            <a:r>
              <a:rPr lang="ru-RU" sz="2000" dirty="0" err="1">
                <a:latin typeface="Times New Roman" pitchFamily="18" charset="0"/>
                <a:cs typeface="Times New Roman" pitchFamily="18" charset="0"/>
              </a:rPr>
              <a:t>Жыныстық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жетілу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өспірімдердің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сүйектерінің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өсуіне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сіңірлері</a:t>
            </a:r>
            <a:r>
              <a:rPr lang="ru-RU" sz="2000" dirty="0">
                <a:latin typeface="Times New Roman" pitchFamily="18" charset="0"/>
                <a:cs typeface="Times New Roman" pitchFamily="18" charset="0"/>
              </a:rPr>
              <a:t> де </a:t>
            </a:r>
            <a:r>
              <a:rPr lang="ru-RU" sz="2000" dirty="0" err="1">
                <a:latin typeface="Times New Roman" pitchFamily="18" charset="0"/>
                <a:cs typeface="Times New Roman" pitchFamily="18" charset="0"/>
              </a:rPr>
              <a:t>өседі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ұзарып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жіп-жіңішке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Сондықтан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жасөспірімдердің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аяқ-қолдары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сорайып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көрінеді</a:t>
            </a:r>
            <a:r>
              <a:rPr lang="ru-RU" sz="2000" dirty="0">
                <a:latin typeface="Times New Roman" pitchFamily="18" charset="0"/>
                <a:cs typeface="Times New Roman" pitchFamily="18" charset="0"/>
              </a:rPr>
              <a:t>. </a:t>
            </a:r>
          </a:p>
          <a:p>
            <a:pPr marL="342900" indent="-342900" algn="just">
              <a:buFont typeface="Arial" pitchFamily="34" charset="0"/>
              <a:buChar char="•"/>
            </a:pPr>
            <a:r>
              <a:rPr lang="ru-RU" sz="2000" dirty="0">
                <a:latin typeface="Times New Roman" pitchFamily="18" charset="0"/>
                <a:cs typeface="Times New Roman" pitchFamily="18" charset="0"/>
              </a:rPr>
              <a:t>15-16 </a:t>
            </a:r>
            <a:r>
              <a:rPr lang="ru-RU" sz="2000" dirty="0" err="1">
                <a:latin typeface="Times New Roman" pitchFamily="18" charset="0"/>
                <a:cs typeface="Times New Roman" pitchFamily="18" charset="0"/>
              </a:rPr>
              <a:t>жаста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жуандай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негізінде</a:t>
            </a:r>
            <a:r>
              <a:rPr lang="ru-RU" sz="2000" dirty="0">
                <a:latin typeface="Times New Roman" pitchFamily="18" charset="0"/>
                <a:cs typeface="Times New Roman" pitchFamily="18" charset="0"/>
              </a:rPr>
              <a:t> 25-30 </a:t>
            </a:r>
            <a:r>
              <a:rPr lang="ru-RU" sz="2000" dirty="0" err="1">
                <a:latin typeface="Times New Roman" pitchFamily="18" charset="0"/>
                <a:cs typeface="Times New Roman" pitchFamily="18" charset="0"/>
              </a:rPr>
              <a:t>жасқа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байқалады</a:t>
            </a:r>
            <a:r>
              <a:rPr lang="ru-RU" sz="2000"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xmlns="" val="20639492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kk-KZ" dirty="0" smtClean="0"/>
              <a:t> </a:t>
            </a:r>
            <a:endParaRPr lang="ru-RU" dirty="0"/>
          </a:p>
        </p:txBody>
      </p:sp>
      <p:sp>
        <p:nvSpPr>
          <p:cNvPr id="2" name="Объект 1"/>
          <p:cNvSpPr>
            <a:spLocks noGrp="1"/>
          </p:cNvSpPr>
          <p:nvPr>
            <p:ph sz="quarter" idx="1"/>
          </p:nvPr>
        </p:nvSpPr>
        <p:spPr>
          <a:xfrm>
            <a:off x="457200" y="260648"/>
            <a:ext cx="8363272" cy="6408712"/>
          </a:xfrm>
        </p:spPr>
        <p:txBody>
          <a:bodyPr>
            <a:normAutofit fontScale="85000" lnSpcReduction="10000"/>
          </a:bodyPr>
          <a:lstStyle/>
          <a:p>
            <a:pPr algn="just"/>
            <a:r>
              <a:rPr lang="ru-RU" dirty="0" err="1">
                <a:latin typeface="Times New Roman" pitchFamily="18" charset="0"/>
                <a:cs typeface="Times New Roman" pitchFamily="18" charset="0"/>
              </a:rPr>
              <a:t>Алғашқы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дұрыс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қимылдары</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баланың</a:t>
            </a:r>
            <a:r>
              <a:rPr lang="ru-RU" b="1" dirty="0">
                <a:latin typeface="Times New Roman" pitchFamily="18" charset="0"/>
                <a:cs typeface="Times New Roman" pitchFamily="18" charset="0"/>
              </a:rPr>
              <a:t> 2-3 </a:t>
            </a:r>
            <a:r>
              <a:rPr lang="ru-RU" b="1" dirty="0" err="1">
                <a:latin typeface="Times New Roman" pitchFamily="18" charset="0"/>
                <a:cs typeface="Times New Roman" pitchFamily="18" charset="0"/>
              </a:rPr>
              <a:t>айлық</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өмірінде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жарық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дыбыс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шыққан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бұрады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b="1" dirty="0">
                <a:latin typeface="Times New Roman" pitchFamily="18" charset="0"/>
                <a:cs typeface="Times New Roman" pitchFamily="18" charset="0"/>
              </a:rPr>
              <a:t>3 айда </a:t>
            </a:r>
            <a:r>
              <a:rPr lang="ru-RU" dirty="0" err="1">
                <a:latin typeface="Times New Roman" pitchFamily="18" charset="0"/>
                <a:cs typeface="Times New Roman" pitchFamily="18" charset="0"/>
              </a:rPr>
              <a:t>шалқасынан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жатқан</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аунап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алады</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7 айда </a:t>
            </a:r>
            <a:r>
              <a:rPr lang="ru-RU" dirty="0" err="1">
                <a:latin typeface="Times New Roman" pitchFamily="18" charset="0"/>
                <a:cs typeface="Times New Roman" pitchFamily="18" charset="0"/>
              </a:rPr>
              <a:t>отырады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Кейіннен</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заттарды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үстап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үйренуге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еңбектеуге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қимылдары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нәресте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Баланың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көру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атқарса</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3-6 айда </a:t>
            </a:r>
            <a:r>
              <a:rPr lang="ru-RU" dirty="0" err="1">
                <a:latin typeface="Times New Roman" pitchFamily="18" charset="0"/>
                <a:cs typeface="Times New Roman" pitchFamily="18" charset="0"/>
              </a:rPr>
              <a:t>бір-бірімен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үйлесімді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көру-қозғалыс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күрделі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ұзақ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Алғаш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тек </a:t>
            </a:r>
            <a:r>
              <a:rPr lang="ru-RU" dirty="0" err="1">
                <a:latin typeface="Times New Roman" pitchFamily="18" charset="0"/>
                <a:cs typeface="Times New Roman" pitchFamily="18" charset="0"/>
              </a:rPr>
              <a:t>қана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орта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мәліметтер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қозғалыстары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біртіндеп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күрделі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қимылдарға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Екінші</a:t>
            </a:r>
            <a:r>
              <a:rPr lang="ru-RU" dirty="0">
                <a:latin typeface="Times New Roman" pitchFamily="18" charset="0"/>
                <a:cs typeface="Times New Roman" pitchFamily="18" charset="0"/>
              </a:rPr>
              <a:t> сигнал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реттеуші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тигізеді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Нәрестеде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үлкендердің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қимылдары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қалыптасады</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қимылдары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жетіледі</a:t>
            </a:r>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xmlns="" val="2132205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dirty="0" smtClean="0"/>
              <a:t> </a:t>
            </a:r>
            <a:endParaRPr lang="ru-RU" dirty="0"/>
          </a:p>
        </p:txBody>
      </p:sp>
      <p:sp>
        <p:nvSpPr>
          <p:cNvPr id="3" name="Заголовок 2"/>
          <p:cNvSpPr>
            <a:spLocks noGrp="1"/>
          </p:cNvSpPr>
          <p:nvPr>
            <p:ph type="title"/>
          </p:nvPr>
        </p:nvSpPr>
        <p:spPr/>
        <p:txBody>
          <a:bodyPr/>
          <a:lstStyle/>
          <a:p>
            <a:r>
              <a:rPr lang="kk-KZ" dirty="0" smtClean="0"/>
              <a:t> </a:t>
            </a:r>
            <a:endParaRPr lang="ru-RU" dirty="0"/>
          </a:p>
        </p:txBody>
      </p:sp>
      <p:sp>
        <p:nvSpPr>
          <p:cNvPr id="4" name="Прямоугольник 3"/>
          <p:cNvSpPr/>
          <p:nvPr/>
        </p:nvSpPr>
        <p:spPr>
          <a:xfrm>
            <a:off x="251520" y="260648"/>
            <a:ext cx="5040560" cy="5632311"/>
          </a:xfrm>
          <a:prstGeom prst="rect">
            <a:avLst/>
          </a:prstGeom>
        </p:spPr>
        <p:txBody>
          <a:bodyPr wrap="square">
            <a:spAutoFit/>
          </a:bodyPr>
          <a:lstStyle/>
          <a:p>
            <a:pPr marL="342900" indent="-342900" algn="just">
              <a:buFont typeface="Arial" pitchFamily="34" charset="0"/>
              <a:buChar char="•"/>
            </a:pPr>
            <a:r>
              <a:rPr lang="ru-RU" sz="2400" dirty="0" err="1">
                <a:latin typeface="Times New Roman" pitchFamily="18" charset="0"/>
                <a:cs typeface="Times New Roman" pitchFamily="18" charset="0"/>
              </a:rPr>
              <a:t>Қозғалудың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біркелкі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емес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гетерохронды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Қозғалудың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күшті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дамуы</a:t>
            </a:r>
            <a:r>
              <a:rPr lang="ru-RU" sz="2400" dirty="0">
                <a:latin typeface="Times New Roman" pitchFamily="18" charset="0"/>
                <a:cs typeface="Times New Roman" pitchFamily="18" charset="0"/>
              </a:rPr>
              <a:t> 3-6 </a:t>
            </a:r>
            <a:r>
              <a:rPr lang="ru-RU" sz="2400" dirty="0" err="1">
                <a:latin typeface="Times New Roman" pitchFamily="18" charset="0"/>
                <a:cs typeface="Times New Roman" pitchFamily="18" charset="0"/>
              </a:rPr>
              <a:t>жаста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Мысалы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істеу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тығы</a:t>
            </a:r>
            <a:r>
              <a:rPr lang="ru-RU" sz="2400" dirty="0">
                <a:latin typeface="Times New Roman" pitchFamily="18" charset="0"/>
                <a:cs typeface="Times New Roman" pitchFamily="18" charset="0"/>
              </a:rPr>
              <a:t> 3 </a:t>
            </a:r>
            <a:r>
              <a:rPr lang="ru-RU" sz="2400" dirty="0" err="1">
                <a:latin typeface="Times New Roman" pitchFamily="18" charset="0"/>
                <a:cs typeface="Times New Roman" pitchFamily="18" charset="0"/>
              </a:rPr>
              <a:t>жаста</a:t>
            </a:r>
            <a:r>
              <a:rPr lang="ru-RU" sz="2400" dirty="0">
                <a:latin typeface="Times New Roman" pitchFamily="18" charset="0"/>
                <a:cs typeface="Times New Roman" pitchFamily="18" charset="0"/>
              </a:rPr>
              <a:t> — 80 сек, 5 жаста-120 сек, ал 10 </a:t>
            </a:r>
            <a:r>
              <a:rPr lang="ru-RU" sz="2400" dirty="0" err="1">
                <a:latin typeface="Times New Roman" pitchFamily="18" charset="0"/>
                <a:cs typeface="Times New Roman" pitchFamily="18" charset="0"/>
              </a:rPr>
              <a:t>жаста</a:t>
            </a:r>
            <a:r>
              <a:rPr lang="ru-RU" sz="2400" dirty="0">
                <a:latin typeface="Times New Roman" pitchFamily="18" charset="0"/>
                <a:cs typeface="Times New Roman" pitchFamily="18" charset="0"/>
              </a:rPr>
              <a:t>- 200 сек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төзімділіктің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мүшелердің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бұлшық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еттерінің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мерзімі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көбейіп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демалыс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мерзімінің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азаюынан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6-7 </a:t>
            </a:r>
            <a:r>
              <a:rPr lang="ru-RU" sz="2400" dirty="0" err="1">
                <a:latin typeface="Times New Roman" pitchFamily="18" charset="0"/>
                <a:cs typeface="Times New Roman" pitchFamily="18" charset="0"/>
              </a:rPr>
              <a:t>жаста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синхронды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еңбек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реттеледі</a:t>
            </a:r>
            <a:r>
              <a:rPr lang="ru-RU" sz="2400" dirty="0" smtClean="0">
                <a:latin typeface="Times New Roman" pitchFamily="18" charset="0"/>
                <a:cs typeface="Times New Roman" pitchFamily="18" charset="0"/>
              </a:rPr>
              <a:t>.</a:t>
            </a:r>
          </a:p>
          <a:p>
            <a:pPr marL="342900" indent="-342900" algn="just">
              <a:buFont typeface="Arial" pitchFamily="34" charset="0"/>
              <a:buChar char="•"/>
            </a:pPr>
            <a:r>
              <a:rPr lang="ru-RU" sz="2400" dirty="0" err="1" smtClean="0">
                <a:latin typeface="Times New Roman" pitchFamily="18" charset="0"/>
                <a:cs typeface="Times New Roman" pitchFamily="18" charset="0"/>
              </a:rPr>
              <a:t>Ересек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адамны</a:t>
            </a:r>
            <a:r>
              <a:rPr lang="kk-KZ" sz="2400" dirty="0" smtClean="0">
                <a:latin typeface="Times New Roman" pitchFamily="18" charset="0"/>
                <a:cs typeface="Times New Roman" pitchFamily="18" charset="0"/>
              </a:rPr>
              <a:t>ң бұлшық еттері дене массасының </a:t>
            </a:r>
            <a:r>
              <a:rPr lang="ru-RU" sz="2400" dirty="0">
                <a:latin typeface="Times New Roman" pitchFamily="18" charset="0"/>
                <a:cs typeface="Times New Roman" pitchFamily="18" charset="0"/>
              </a:rPr>
              <a:t>40-45</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құраса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нәрестелерде</a:t>
            </a:r>
            <a:r>
              <a:rPr lang="ru-RU" sz="2400" dirty="0" smtClean="0">
                <a:latin typeface="Times New Roman" pitchFamily="18" charset="0"/>
                <a:cs typeface="Times New Roman" pitchFamily="18" charset="0"/>
              </a:rPr>
              <a:t> 20</a:t>
            </a:r>
            <a:r>
              <a:rPr lang="ru-RU" sz="24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22% </a:t>
            </a:r>
            <a:r>
              <a:rPr lang="ru-RU" sz="2400" dirty="0" err="1" smtClean="0">
                <a:latin typeface="Times New Roman" pitchFamily="18" charset="0"/>
                <a:cs typeface="Times New Roman" pitchFamily="18" charset="0"/>
              </a:rPr>
              <a:t>құрайды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16386" name="Picture 2" descr="Рис. 443. Мышцы руки (А) и ноги (Б), правых (новорожденный)."/>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92080" y="980728"/>
            <a:ext cx="3600400" cy="3600400"/>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5802731" y="4784963"/>
            <a:ext cx="3096344" cy="830997"/>
          </a:xfrm>
          <a:prstGeom prst="rect">
            <a:avLst/>
          </a:prstGeom>
          <a:noFill/>
        </p:spPr>
        <p:txBody>
          <a:bodyPr wrap="square" rtlCol="0">
            <a:spAutoFit/>
          </a:bodyPr>
          <a:lstStyle/>
          <a:p>
            <a:pPr algn="ctr"/>
            <a:r>
              <a:rPr lang="kk-KZ" sz="2400" b="1" dirty="0" smtClean="0">
                <a:latin typeface="Times New Roman" pitchFamily="18" charset="0"/>
                <a:cs typeface="Times New Roman" pitchFamily="18" charset="0"/>
              </a:rPr>
              <a:t>Нәрестенің қол бұлшық еттері.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7666825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dirty="0" smtClean="0"/>
              <a:t> </a:t>
            </a:r>
            <a:endParaRPr lang="ru-RU" dirty="0"/>
          </a:p>
        </p:txBody>
      </p:sp>
      <p:sp>
        <p:nvSpPr>
          <p:cNvPr id="3" name="Заголовок 2"/>
          <p:cNvSpPr>
            <a:spLocks noGrp="1"/>
          </p:cNvSpPr>
          <p:nvPr>
            <p:ph type="title"/>
          </p:nvPr>
        </p:nvSpPr>
        <p:spPr/>
        <p:txBody>
          <a:bodyPr/>
          <a:lstStyle/>
          <a:p>
            <a:r>
              <a:rPr lang="kk-KZ" dirty="0" smtClean="0"/>
              <a:t> </a:t>
            </a:r>
            <a:endParaRPr lang="ru-RU" dirty="0"/>
          </a:p>
        </p:txBody>
      </p:sp>
      <p:pic>
        <p:nvPicPr>
          <p:cNvPr id="1026" name="Picture 2" descr="Картинки по запросу мышцы взрослого человека"/>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7987" y="27171"/>
            <a:ext cx="4686300" cy="344805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4" descr="https://im2-tub-kz.yandex.net/i?id=e2aa251df6881a3f01b771c0d5d0ab04&amp;n=33&amp;h=215&amp;w=13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https://im2-tub-kz.yandex.net/i?id=e2aa251df6881a3f01b771c0d5d0ab04&amp;n=33&amp;h=215&amp;w=13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https://im2-tub-kz.yandex.net/i?id=e2aa251df6881a3f01b771c0d5d0ab04&amp;n=33&amp;h=215&amp;w=1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64088" y="160338"/>
            <a:ext cx="3127842" cy="487309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50326" y="5295038"/>
            <a:ext cx="9192709" cy="523220"/>
          </a:xfrm>
          <a:prstGeom prst="rect">
            <a:avLst/>
          </a:prstGeom>
          <a:noFill/>
        </p:spPr>
        <p:txBody>
          <a:bodyPr wrap="none" rtlCol="0">
            <a:spAutoFit/>
          </a:bodyPr>
          <a:lstStyle/>
          <a:p>
            <a:r>
              <a:rPr lang="kk-KZ" sz="2800" b="1" dirty="0" smtClean="0">
                <a:latin typeface="Times New Roman" pitchFamily="18" charset="0"/>
                <a:cs typeface="Times New Roman" pitchFamily="18" charset="0"/>
              </a:rPr>
              <a:t>Ерсектер мен жаңа туылған нәрестенің бұлшық еттері.</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754528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6" y="404664"/>
            <a:ext cx="4032448" cy="864096"/>
          </a:xfrm>
        </p:spPr>
        <p:style>
          <a:lnRef idx="2">
            <a:schemeClr val="accent4"/>
          </a:lnRef>
          <a:fillRef idx="1">
            <a:schemeClr val="lt1"/>
          </a:fillRef>
          <a:effectRef idx="0">
            <a:schemeClr val="accent4"/>
          </a:effectRef>
          <a:fontRef idx="minor">
            <a:schemeClr val="dk1"/>
          </a:fontRef>
        </p:style>
        <p:txBody>
          <a:bodyPr>
            <a:normAutofit/>
          </a:bodyPr>
          <a:lstStyle/>
          <a:p>
            <a:r>
              <a:rPr lang="ru-RU" dirty="0" err="1" smtClean="0"/>
              <a:t>Қорытынды</a:t>
            </a:r>
            <a:endParaRPr lang="ru-RU" dirty="0"/>
          </a:p>
        </p:txBody>
      </p:sp>
      <p:sp>
        <p:nvSpPr>
          <p:cNvPr id="2" name="Объект 1"/>
          <p:cNvSpPr>
            <a:spLocks noGrp="1"/>
          </p:cNvSpPr>
          <p:nvPr>
            <p:ph idx="1"/>
          </p:nvPr>
        </p:nvSpPr>
        <p:spPr>
          <a:xfrm>
            <a:off x="395536" y="1268760"/>
            <a:ext cx="8280920" cy="5256584"/>
          </a:xfrm>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pPr algn="just"/>
            <a:r>
              <a:rPr lang="ru-RU" dirty="0" smtClean="0">
                <a:latin typeface="Times New Roman" pitchFamily="18" charset="0"/>
                <a:cs typeface="Times New Roman" pitchFamily="18" charset="0"/>
              </a:rPr>
              <a:t>Баланы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отыруға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партада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ережесін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қараңыз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төсекте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жатуға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дағдыландыру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Үстелде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отыруға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дағдыланса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күшейіп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омыртқа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жотасының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өсуіне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Физиологиялық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гигиеналық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тұрғыдан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қарағанда</a:t>
            </a:r>
            <a:r>
              <a:rPr lang="ru-RU" dirty="0" smtClean="0">
                <a:latin typeface="Times New Roman" pitchFamily="18" charset="0"/>
                <a:cs typeface="Times New Roman" pitchFamily="18" charset="0"/>
              </a:rPr>
              <a:t> бала </a:t>
            </a:r>
            <a:r>
              <a:rPr lang="ru-RU" dirty="0" err="1" smtClean="0">
                <a:latin typeface="Times New Roman" pitchFamily="18" charset="0"/>
                <a:cs typeface="Times New Roman" pitchFamily="18" charset="0"/>
              </a:rPr>
              <a:t>үстелде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дағдыланғанда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омыртқа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қисаймай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өседі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бұлшық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шынығады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жүрегінің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жақсы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жетіледі</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дұрыс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отырмаса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қисайып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қысылып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бұлшық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шынықпай</a:t>
            </a:r>
            <a:r>
              <a:rPr lang="ru-RU" dirty="0" smtClean="0">
                <a:latin typeface="Times New Roman" pitchFamily="18" charset="0"/>
                <a:cs typeface="Times New Roman" pitchFamily="18" charset="0"/>
              </a:rPr>
              <a:t> бала тез </a:t>
            </a:r>
            <a:r>
              <a:rPr lang="ru-RU" dirty="0" err="1" smtClean="0">
                <a:latin typeface="Times New Roman" pitchFamily="18" charset="0"/>
                <a:cs typeface="Times New Roman" pitchFamily="18" charset="0"/>
              </a:rPr>
              <a:t>шаршайды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қатпаған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омыртқа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жотасында</a:t>
            </a:r>
            <a:r>
              <a:rPr lang="ru-RU" dirty="0" smtClean="0">
                <a:latin typeface="Times New Roman" pitchFamily="18" charset="0"/>
                <a:cs typeface="Times New Roman" pitchFamily="18" charset="0"/>
              </a:rPr>
              <a:t> сколиоз, кифоз бен </a:t>
            </a:r>
            <a:r>
              <a:rPr lang="ru-RU" dirty="0" err="1" smtClean="0">
                <a:latin typeface="Times New Roman" pitchFamily="18" charset="0"/>
                <a:cs typeface="Times New Roman" pitchFamily="18" charset="0"/>
              </a:rPr>
              <a:t>лордоздың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патологиялық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денсаулығы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нашар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1091934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548680"/>
            <a:ext cx="7024744" cy="864096"/>
          </a:xfrm>
        </p:spPr>
        <p:txBody>
          <a:bodyPr>
            <a:normAutofit/>
          </a:bodyPr>
          <a:lstStyle/>
          <a:p>
            <a:r>
              <a:rPr lang="kk-KZ" dirty="0" smtClean="0">
                <a:latin typeface="Times New Roman" pitchFamily="18" charset="0"/>
                <a:cs typeface="Times New Roman" pitchFamily="18" charset="0"/>
              </a:rPr>
              <a:t>Пайдаланылған әдебиеттер:</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1043492" y="1628800"/>
            <a:ext cx="7344932" cy="4203829"/>
          </a:xfrm>
        </p:spPr>
        <p:txBody>
          <a:bodyPr>
            <a:normAutofit/>
          </a:bodyPr>
          <a:lstStyle/>
          <a:p>
            <a:r>
              <a:rPr lang="en-US" b="1" dirty="0">
                <a:hlinkClick r:id="rId2"/>
              </a:rPr>
              <a:t>https://</a:t>
            </a:r>
            <a:r>
              <a:rPr lang="en-US" b="1" dirty="0" smtClean="0">
                <a:hlinkClick r:id="rId2"/>
              </a:rPr>
              <a:t>murzim.ru/nauka/biologiya/nervnaja-sistema/24265-osobennosti-morfo-funkcionalnyh-preobrazovaniy-golovnogo-mozga-cheloveka-posle-rozhdeniya.html</a:t>
            </a:r>
            <a:endParaRPr lang="kk-KZ" b="1" dirty="0" smtClean="0"/>
          </a:p>
          <a:p>
            <a:r>
              <a:rPr lang="en-US" b="1" dirty="0">
                <a:hlinkClick r:id="rId3"/>
              </a:rPr>
              <a:t>http://spina.pro/anatomy/myshcy/razvitie-i-vozrastnye-osobennosti-myshc</a:t>
            </a:r>
            <a:r>
              <a:rPr lang="en-US" b="1" dirty="0" smtClean="0">
                <a:hlinkClick r:id="rId3"/>
              </a:rPr>
              <a:t>/</a:t>
            </a:r>
            <a:endParaRPr lang="kk-KZ" b="1" dirty="0" smtClean="0"/>
          </a:p>
          <a:p>
            <a:r>
              <a:rPr lang="en-US" b="1" dirty="0">
                <a:hlinkClick r:id="rId4"/>
              </a:rPr>
              <a:t>http://</a:t>
            </a:r>
            <a:r>
              <a:rPr lang="en-US" b="1" dirty="0" smtClean="0">
                <a:hlinkClick r:id="rId4"/>
              </a:rPr>
              <a:t>library.infodoctor.ru/anatgo.php?p=223</a:t>
            </a:r>
            <a:endParaRPr lang="kk-KZ" b="1" dirty="0" smtClean="0"/>
          </a:p>
          <a:p>
            <a:r>
              <a:rPr lang="en-US" b="1" dirty="0">
                <a:hlinkClick r:id="rId5"/>
              </a:rPr>
              <a:t>http://medkarta.com/?</a:t>
            </a:r>
            <a:r>
              <a:rPr lang="en-US" b="1" dirty="0" smtClean="0">
                <a:hlinkClick r:id="rId5"/>
              </a:rPr>
              <a:t>cat=article&amp;id=19560</a:t>
            </a:r>
            <a:endParaRPr lang="kk-KZ" b="1" dirty="0" smtClean="0"/>
          </a:p>
          <a:p>
            <a:r>
              <a:rPr lang="en-US" b="1" dirty="0">
                <a:hlinkClick r:id="rId6"/>
              </a:rPr>
              <a:t>http://</a:t>
            </a:r>
            <a:r>
              <a:rPr lang="en-US" b="1" dirty="0" smtClean="0">
                <a:hlinkClick r:id="rId6"/>
              </a:rPr>
              <a:t>nervzdorov.ru/sistema/vozrastnye-osobennosti-nervnoj-sistemy.html</a:t>
            </a:r>
            <a:endParaRPr lang="kk-KZ" b="1" dirty="0" smtClean="0"/>
          </a:p>
          <a:p>
            <a:endParaRPr lang="kk-KZ" b="1" dirty="0" smtClean="0"/>
          </a:p>
          <a:p>
            <a:endParaRPr lang="ru-RU" b="1" dirty="0"/>
          </a:p>
        </p:txBody>
      </p:sp>
    </p:spTree>
    <p:extLst>
      <p:ext uri="{BB962C8B-B14F-4D97-AF65-F5344CB8AC3E}">
        <p14:creationId xmlns:p14="http://schemas.microsoft.com/office/powerpoint/2010/main" xmlns="" val="251742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772816"/>
            <a:ext cx="4284850" cy="4752528"/>
          </a:xfrm>
        </p:spPr>
        <p:style>
          <a:lnRef idx="2">
            <a:schemeClr val="accent5"/>
          </a:lnRef>
          <a:fillRef idx="1">
            <a:schemeClr val="lt1"/>
          </a:fillRef>
          <a:effectRef idx="0">
            <a:schemeClr val="accent5"/>
          </a:effectRef>
          <a:fontRef idx="minor">
            <a:schemeClr val="dk1"/>
          </a:fontRef>
        </p:style>
        <p:txBody>
          <a:bodyPr>
            <a:noAutofit/>
          </a:bodyPr>
          <a:lstStyle/>
          <a:p>
            <a:pPr algn="just"/>
            <a:r>
              <a:rPr lang="ru-RU" sz="2000" b="1" dirty="0" err="1">
                <a:latin typeface="Times New Roman" pitchFamily="18" charset="0"/>
                <a:cs typeface="Times New Roman" pitchFamily="18" charset="0"/>
              </a:rPr>
              <a:t>Жүйке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жүйесі</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жануарлар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организмдерінің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қоршаған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бейімделуін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реттейтін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қызметтері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рефлекстер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жүзіне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асады</a:t>
            </a:r>
            <a:r>
              <a:rPr lang="ru-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сыртқы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тітіркендіргіш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өңдейді</a:t>
            </a:r>
            <a:r>
              <a:rPr lang="ru-RU" sz="2000" dirty="0" smtClean="0">
                <a:latin typeface="Times New Roman" pitchFamily="18" charset="0"/>
                <a:cs typeface="Times New Roman" pitchFamily="18" charset="0"/>
              </a:rPr>
              <a:t>, организм </a:t>
            </a:r>
            <a:r>
              <a:rPr lang="ru-RU" sz="2000" dirty="0" err="1">
                <a:latin typeface="Times New Roman" pitchFamily="18" charset="0"/>
                <a:cs typeface="Times New Roman" pitchFamily="18" charset="0"/>
              </a:rPr>
              <a:t>қызметін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реттеп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үйлестіреді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Бұның</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бөлігі</a:t>
            </a:r>
            <a:r>
              <a:rPr lang="ru-RU" sz="2000" dirty="0">
                <a:latin typeface="Times New Roman" pitchFamily="18" charset="0"/>
                <a:cs typeface="Times New Roman" pitchFamily="18" charset="0"/>
              </a:rPr>
              <a:t> - аса </a:t>
            </a:r>
            <a:r>
              <a:rPr lang="ru-RU" sz="2000" dirty="0" err="1">
                <a:latin typeface="Times New Roman" pitchFamily="18" charset="0"/>
                <a:cs typeface="Times New Roman" pitchFamily="18" charset="0"/>
              </a:rPr>
              <a:t>қозғыш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қозуды</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өткізетін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өсінділері</a:t>
            </a:r>
            <a:r>
              <a:rPr lang="ru-RU" sz="2000" dirty="0">
                <a:latin typeface="Times New Roman" pitchFamily="18" charset="0"/>
                <a:cs typeface="Times New Roman" pitchFamily="18" charset="0"/>
              </a:rPr>
              <a:t> бар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жасушасы</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(нейрон).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a:t>
            </a:r>
            <a:r>
              <a:rPr lang="ru-RU" sz="2000" dirty="0">
                <a:latin typeface="Times New Roman" pitchFamily="18" charset="0"/>
                <a:cs typeface="Times New Roman" pitchFamily="18" charset="0"/>
              </a:rPr>
              <a:t> филогенез </a:t>
            </a:r>
            <a:r>
              <a:rPr lang="ru-RU" sz="2000" dirty="0" err="1">
                <a:latin typeface="Times New Roman" pitchFamily="18" charset="0"/>
                <a:cs typeface="Times New Roman" pitchFamily="18" charset="0"/>
              </a:rPr>
              <a:t>процесінде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күрделі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өзгеріске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ұшыраған</a:t>
            </a:r>
            <a:r>
              <a:rPr lang="ru-RU" sz="2000" dirty="0">
                <a:latin typeface="Times New Roman" pitchFamily="18" charset="0"/>
                <a:cs typeface="Times New Roman" pitchFamily="18" charset="0"/>
              </a:rPr>
              <a:t>.</a:t>
            </a:r>
          </a:p>
        </p:txBody>
      </p:sp>
      <p:sp>
        <p:nvSpPr>
          <p:cNvPr id="3" name="Заголовок 2"/>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pPr algn="ctr"/>
            <a:r>
              <a:rPr lang="kk-KZ" dirty="0" smtClean="0">
                <a:latin typeface="Times New Roman" pitchFamily="18" charset="0"/>
                <a:cs typeface="Times New Roman" pitchFamily="18" charset="0"/>
              </a:rPr>
              <a:t>Жүйке жүйесі</a:t>
            </a:r>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36370" y="1988840"/>
            <a:ext cx="4509517" cy="45365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914442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kk-KZ" dirty="0" smtClean="0"/>
              <a:t> </a:t>
            </a:r>
            <a:endParaRPr lang="ru-RU" dirty="0"/>
          </a:p>
        </p:txBody>
      </p:sp>
      <p:sp>
        <p:nvSpPr>
          <p:cNvPr id="3" name="Заголовок 2"/>
          <p:cNvSpPr>
            <a:spLocks noGrp="1"/>
          </p:cNvSpPr>
          <p:nvPr>
            <p:ph type="title"/>
          </p:nvPr>
        </p:nvSpPr>
        <p:spPr>
          <a:xfrm>
            <a:off x="2771800" y="260648"/>
            <a:ext cx="3744416" cy="1138138"/>
          </a:xfrm>
        </p:spPr>
        <p:style>
          <a:lnRef idx="2">
            <a:schemeClr val="accent5"/>
          </a:lnRef>
          <a:fillRef idx="1">
            <a:schemeClr val="lt1"/>
          </a:fillRef>
          <a:effectRef idx="0">
            <a:schemeClr val="accent5"/>
          </a:effectRef>
          <a:fontRef idx="minor">
            <a:schemeClr val="dk1"/>
          </a:fontRef>
        </p:style>
        <p:txBody>
          <a:bodyPr/>
          <a:lstStyle/>
          <a:p>
            <a:r>
              <a:rPr lang="kk-KZ" dirty="0" smtClean="0">
                <a:latin typeface="Times New Roman" pitchFamily="18" charset="0"/>
                <a:cs typeface="Times New Roman" pitchFamily="18" charset="0"/>
              </a:rPr>
              <a:t>Жүйке жүйесі</a:t>
            </a:r>
            <a:endParaRPr lang="ru-RU" dirty="0">
              <a:latin typeface="Times New Roman" pitchFamily="18" charset="0"/>
              <a:cs typeface="Times New Roman" pitchFamily="18" charset="0"/>
            </a:endParaRPr>
          </a:p>
        </p:txBody>
      </p:sp>
      <p:cxnSp>
        <p:nvCxnSpPr>
          <p:cNvPr id="5" name="Прямая со стрелкой 4"/>
          <p:cNvCxnSpPr>
            <a:stCxn id="2" idx="0"/>
          </p:cNvCxnSpPr>
          <p:nvPr/>
        </p:nvCxnSpPr>
        <p:spPr>
          <a:xfrm flipH="1">
            <a:off x="1691680" y="1481328"/>
            <a:ext cx="2880320" cy="579520"/>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a:stCxn id="2" idx="0"/>
          </p:cNvCxnSpPr>
          <p:nvPr/>
        </p:nvCxnSpPr>
        <p:spPr>
          <a:xfrm>
            <a:off x="4572000" y="1481328"/>
            <a:ext cx="2592288" cy="579520"/>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Скругленный прямоугольник 8"/>
          <p:cNvSpPr/>
          <p:nvPr/>
        </p:nvSpPr>
        <p:spPr>
          <a:xfrm>
            <a:off x="399799" y="2210352"/>
            <a:ext cx="2952328"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600" dirty="0" smtClean="0">
                <a:latin typeface="Times New Roman" pitchFamily="18" charset="0"/>
                <a:cs typeface="Times New Roman" pitchFamily="18" charset="0"/>
              </a:rPr>
              <a:t>Орталық</a:t>
            </a:r>
            <a:endParaRPr lang="ru-RU" sz="2800" dirty="0">
              <a:latin typeface="Times New Roman" pitchFamily="18" charset="0"/>
              <a:cs typeface="Times New Roman" pitchFamily="18" charset="0"/>
            </a:endParaRPr>
          </a:p>
        </p:txBody>
      </p:sp>
      <p:sp>
        <p:nvSpPr>
          <p:cNvPr id="10" name="Скругленный прямоугольник 9"/>
          <p:cNvSpPr/>
          <p:nvPr/>
        </p:nvSpPr>
        <p:spPr>
          <a:xfrm>
            <a:off x="5688124" y="2210352"/>
            <a:ext cx="2952328"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600" dirty="0" smtClean="0">
                <a:latin typeface="Times New Roman" pitchFamily="18" charset="0"/>
                <a:cs typeface="Times New Roman" pitchFamily="18" charset="0"/>
              </a:rPr>
              <a:t>Шеткі</a:t>
            </a:r>
            <a:endParaRPr lang="ru-RU" sz="3600" dirty="0">
              <a:latin typeface="Times New Roman" pitchFamily="18" charset="0"/>
              <a:cs typeface="Times New Roman" pitchFamily="18" charset="0"/>
            </a:endParaRPr>
          </a:p>
        </p:txBody>
      </p:sp>
      <p:cxnSp>
        <p:nvCxnSpPr>
          <p:cNvPr id="12" name="Прямая со стрелкой 11"/>
          <p:cNvCxnSpPr>
            <a:stCxn id="9" idx="2"/>
          </p:cNvCxnSpPr>
          <p:nvPr/>
        </p:nvCxnSpPr>
        <p:spPr>
          <a:xfrm flipH="1">
            <a:off x="755576" y="3284984"/>
            <a:ext cx="1120387" cy="504056"/>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9" idx="2"/>
          </p:cNvCxnSpPr>
          <p:nvPr/>
        </p:nvCxnSpPr>
        <p:spPr>
          <a:xfrm>
            <a:off x="1875963" y="3284984"/>
            <a:ext cx="967845" cy="504056"/>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Скругленный прямоугольник 19"/>
          <p:cNvSpPr/>
          <p:nvPr/>
        </p:nvSpPr>
        <p:spPr>
          <a:xfrm>
            <a:off x="227910" y="3804265"/>
            <a:ext cx="1648053"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600" dirty="0" smtClean="0">
                <a:latin typeface="Times New Roman" pitchFamily="18" charset="0"/>
                <a:cs typeface="Times New Roman" pitchFamily="18" charset="0"/>
              </a:rPr>
              <a:t>Бас миы</a:t>
            </a:r>
            <a:endParaRPr lang="ru-RU" sz="2800" dirty="0">
              <a:latin typeface="Times New Roman" pitchFamily="18" charset="0"/>
              <a:cs typeface="Times New Roman" pitchFamily="18" charset="0"/>
            </a:endParaRPr>
          </a:p>
        </p:txBody>
      </p:sp>
      <p:sp>
        <p:nvSpPr>
          <p:cNvPr id="21" name="Скругленный прямоугольник 20"/>
          <p:cNvSpPr/>
          <p:nvPr/>
        </p:nvSpPr>
        <p:spPr>
          <a:xfrm>
            <a:off x="2274282" y="3789039"/>
            <a:ext cx="1937678" cy="1089857"/>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600" dirty="0" smtClean="0">
                <a:latin typeface="Times New Roman" pitchFamily="18" charset="0"/>
                <a:cs typeface="Times New Roman" pitchFamily="18" charset="0"/>
              </a:rPr>
              <a:t>Жұлын</a:t>
            </a:r>
            <a:endParaRPr lang="ru-RU" sz="2800" dirty="0">
              <a:latin typeface="Times New Roman" pitchFamily="18" charset="0"/>
              <a:cs typeface="Times New Roman" pitchFamily="18" charset="0"/>
            </a:endParaRPr>
          </a:p>
        </p:txBody>
      </p:sp>
      <p:cxnSp>
        <p:nvCxnSpPr>
          <p:cNvPr id="23" name="Прямая со стрелкой 22"/>
          <p:cNvCxnSpPr>
            <a:stCxn id="10" idx="2"/>
          </p:cNvCxnSpPr>
          <p:nvPr/>
        </p:nvCxnSpPr>
        <p:spPr>
          <a:xfrm flipH="1">
            <a:off x="5436096" y="3284984"/>
            <a:ext cx="1728192" cy="519281"/>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10" idx="2"/>
          </p:cNvCxnSpPr>
          <p:nvPr/>
        </p:nvCxnSpPr>
        <p:spPr>
          <a:xfrm flipH="1">
            <a:off x="6732240" y="3284984"/>
            <a:ext cx="432048" cy="2016224"/>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endCxn id="2" idx="3"/>
          </p:cNvCxnSpPr>
          <p:nvPr/>
        </p:nvCxnSpPr>
        <p:spPr>
          <a:xfrm>
            <a:off x="7164288" y="3284984"/>
            <a:ext cx="1522512" cy="459326"/>
          </a:xfrm>
          <a:prstGeom prst="straightConnector1">
            <a:avLst/>
          </a:prstGeom>
          <a:ln w="3810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2" name="Скругленный прямоугольник 31"/>
          <p:cNvSpPr/>
          <p:nvPr/>
        </p:nvSpPr>
        <p:spPr>
          <a:xfrm>
            <a:off x="4652139" y="3804265"/>
            <a:ext cx="1864077"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200" dirty="0" smtClean="0">
                <a:latin typeface="Times New Roman" pitchFamily="18" charset="0"/>
                <a:cs typeface="Times New Roman" pitchFamily="18" charset="0"/>
              </a:rPr>
              <a:t>Нервтер</a:t>
            </a:r>
            <a:endParaRPr lang="ru-RU" sz="2400" dirty="0">
              <a:latin typeface="Times New Roman" pitchFamily="18" charset="0"/>
              <a:cs typeface="Times New Roman" pitchFamily="18" charset="0"/>
            </a:endParaRPr>
          </a:p>
        </p:txBody>
      </p:sp>
      <p:sp>
        <p:nvSpPr>
          <p:cNvPr id="33" name="Скругленный прямоугольник 32"/>
          <p:cNvSpPr/>
          <p:nvPr/>
        </p:nvSpPr>
        <p:spPr>
          <a:xfrm>
            <a:off x="6124237" y="5301208"/>
            <a:ext cx="1872660"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800" dirty="0" smtClean="0">
                <a:latin typeface="Times New Roman" pitchFamily="18" charset="0"/>
                <a:cs typeface="Times New Roman" pitchFamily="18" charset="0"/>
              </a:rPr>
              <a:t>Нерв түйіндері</a:t>
            </a:r>
            <a:endParaRPr lang="ru-RU" sz="2000" dirty="0">
              <a:latin typeface="Times New Roman" pitchFamily="18" charset="0"/>
              <a:cs typeface="Times New Roman" pitchFamily="18" charset="0"/>
            </a:endParaRPr>
          </a:p>
        </p:txBody>
      </p:sp>
      <p:sp>
        <p:nvSpPr>
          <p:cNvPr id="34" name="Скругленный прямоугольник 33"/>
          <p:cNvSpPr/>
          <p:nvPr/>
        </p:nvSpPr>
        <p:spPr>
          <a:xfrm>
            <a:off x="7172871" y="3804265"/>
            <a:ext cx="1648053" cy="10746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3200" dirty="0" smtClean="0">
                <a:latin typeface="Times New Roman" pitchFamily="18" charset="0"/>
                <a:cs typeface="Times New Roman" pitchFamily="18" charset="0"/>
              </a:rPr>
              <a:t>Нерв ұштары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96549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700808"/>
            <a:ext cx="4608512" cy="468052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
            <a:r>
              <a:rPr lang="kk-KZ" dirty="0" smtClean="0">
                <a:latin typeface="Times New Roman" pitchFamily="18" charset="0"/>
                <a:cs typeface="Times New Roman" pitchFamily="18" charset="0"/>
              </a:rPr>
              <a:t>Адамдарда, омыртқалы жануарларда орталық жүйке жүйесін (ОЖЖ) бас миы мен жұлын құрайды. </a:t>
            </a:r>
            <a:r>
              <a:rPr lang="ru-RU" dirty="0" err="1" smtClean="0">
                <a:latin typeface="Times New Roman" pitchFamily="18" charset="0"/>
                <a:cs typeface="Times New Roman" pitchFamily="18" charset="0"/>
              </a:rPr>
              <a:t>Тірі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құрайтын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үйлестіріп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реттеп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отырады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қызметтерді</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ОЖЖ</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жұлын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жүйкелері</a:t>
            </a:r>
            <a:r>
              <a:rPr lang="ru-RU" dirty="0">
                <a:latin typeface="Times New Roman" pitchFamily="18" charset="0"/>
                <a:cs typeface="Times New Roman" pitchFamily="18" charset="0"/>
              </a:rPr>
              <a:t> (31 </a:t>
            </a:r>
            <a:r>
              <a:rPr lang="ru-RU" dirty="0" err="1">
                <a:latin typeface="Times New Roman" pitchFamily="18" charset="0"/>
                <a:cs typeface="Times New Roman" pitchFamily="18" charset="0"/>
              </a:rPr>
              <a:t>жұп</a:t>
            </a:r>
            <a:r>
              <a:rPr lang="ru-RU" dirty="0">
                <a:latin typeface="Times New Roman" pitchFamily="18" charset="0"/>
                <a:cs typeface="Times New Roman" pitchFamily="18" charset="0"/>
              </a:rPr>
              <a:t>) мен ми </a:t>
            </a:r>
            <a:r>
              <a:rPr lang="ru-RU" dirty="0" err="1">
                <a:latin typeface="Times New Roman" pitchFamily="18" charset="0"/>
                <a:cs typeface="Times New Roman" pitchFamily="18" charset="0"/>
              </a:rPr>
              <a:t>жүйкелері</a:t>
            </a:r>
            <a:r>
              <a:rPr lang="ru-RU" dirty="0">
                <a:latin typeface="Times New Roman" pitchFamily="18" charset="0"/>
                <a:cs typeface="Times New Roman" pitchFamily="18" charset="0"/>
              </a:rPr>
              <a:t> (12 </a:t>
            </a:r>
            <a:r>
              <a:rPr lang="ru-RU" dirty="0" err="1">
                <a:latin typeface="Times New Roman" pitchFamily="18" charset="0"/>
                <a:cs typeface="Times New Roman" pitchFamily="18" charset="0"/>
              </a:rPr>
              <a:t>жұп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омыртқааралық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вегетативтік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шеткі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құрады</a:t>
            </a:r>
            <a:r>
              <a:rPr lang="ru-RU" dirty="0">
                <a:latin typeface="Times New Roman" pitchFamily="18" charset="0"/>
                <a:cs typeface="Times New Roman" pitchFamily="18" charset="0"/>
              </a:rPr>
              <a:t>. </a:t>
            </a: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kk-KZ" dirty="0" smtClean="0">
                <a:latin typeface="Times New Roman" pitchFamily="18" charset="0"/>
                <a:cs typeface="Times New Roman" pitchFamily="18" charset="0"/>
              </a:rPr>
              <a:t>Орталық жүйке жүйесі</a:t>
            </a:r>
            <a:endParaRPr lang="ru-RU"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4048" y="1844824"/>
            <a:ext cx="4320480" cy="3971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06420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548680"/>
            <a:ext cx="8229600" cy="5458611"/>
          </a:xfrm>
        </p:spPr>
        <p:txBody>
          <a:bodyPr>
            <a:normAutofit fontScale="92500" lnSpcReduction="20000"/>
          </a:bodyPr>
          <a:lstStyle/>
          <a:p>
            <a:pPr algn="just"/>
            <a:r>
              <a:rPr lang="ru-RU" dirty="0" err="1" smtClean="0">
                <a:latin typeface="Times New Roman" pitchFamily="18" charset="0"/>
                <a:cs typeface="Times New Roman" pitchFamily="18" charset="0"/>
              </a:rPr>
              <a:t>Әр</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рецепторлардан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тітіркену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импульстары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тепкіш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афферентік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талшықтары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жерде</a:t>
            </a:r>
            <a:r>
              <a:rPr lang="ru-RU" dirty="0">
                <a:latin typeface="Times New Roman" pitchFamily="18" charset="0"/>
                <a:cs typeface="Times New Roman" pitchFamily="18" charset="0"/>
              </a:rPr>
              <a:t> </a:t>
            </a:r>
            <a:r>
              <a:rPr lang="ru-RU" dirty="0">
                <a:latin typeface="Times New Roman" pitchFamily="18" charset="0"/>
                <a:cs typeface="Times New Roman" pitchFamily="18" charset="0"/>
                <a:hlinkClick r:id="rId2" tooltip="Импульс"/>
              </a:rPr>
              <a:t>импульс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мәліметтері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өңделіп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бөлімдері</a:t>
            </a:r>
            <a:r>
              <a:rPr lang="ru-RU" dirty="0">
                <a:latin typeface="Times New Roman" pitchFamily="18" charset="0"/>
                <a:cs typeface="Times New Roman" pitchFamily="18" charset="0"/>
              </a:rPr>
              <a:t> – </a:t>
            </a:r>
            <a:r>
              <a:rPr lang="ru-RU" i="1" dirty="0" err="1">
                <a:latin typeface="Times New Roman" pitchFamily="18" charset="0"/>
                <a:cs typeface="Times New Roman" pitchFamily="18" charset="0"/>
              </a:rPr>
              <a:t>орталықтан</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тепкіш</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эфференттік</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жүйке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талшықтары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арқылы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бұйрықты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тиісті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орнына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жеткізеді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a:t>
            </a:r>
            <a:r>
              <a:rPr lang="ru-RU" dirty="0">
                <a:latin typeface="Times New Roman" pitchFamily="18" charset="0"/>
                <a:cs typeface="Times New Roman" pitchFamily="18" charset="0"/>
              </a:rPr>
              <a:t> – </a:t>
            </a:r>
            <a:r>
              <a:rPr lang="ru-RU" b="1" dirty="0" err="1">
                <a:latin typeface="Times New Roman" pitchFamily="18" charset="0"/>
                <a:cs typeface="Times New Roman" pitchFamily="18" charset="0"/>
              </a:rPr>
              <a:t>рефлекстің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жүзеге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асуын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қамтамасыз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қалыптасуы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Орталық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сондай-ақ</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организмнің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тіндерімен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байланыстыратын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өткізгіш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әкеледі</a:t>
            </a:r>
            <a:r>
              <a:rPr lang="ru-RU" dirty="0">
                <a:latin typeface="Times New Roman" pitchFamily="18" charset="0"/>
                <a:cs typeface="Times New Roman" pitchFamily="18" charset="0"/>
              </a:rPr>
              <a:t>. </a:t>
            </a:r>
            <a:r>
              <a:rPr lang="ru-RU" i="1" dirty="0" err="1">
                <a:latin typeface="Times New Roman" pitchFamily="18" charset="0"/>
                <a:cs typeface="Times New Roman" pitchFamily="18" charset="0"/>
              </a:rPr>
              <a:t>Орталық</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жүйке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жүйесінде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сомалық</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анималдық</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және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вегетативтік</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жүйке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жүйелерінің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орталықтары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орналасқан</a:t>
            </a:r>
            <a:r>
              <a:rPr lang="ru-RU" dirty="0">
                <a:latin typeface="Times New Roman" pitchFamily="18" charset="0"/>
                <a:cs typeface="Times New Roman" pitchFamily="18" charset="0"/>
              </a:rPr>
              <a:t>.</a:t>
            </a:r>
          </a:p>
        </p:txBody>
      </p:sp>
      <p:sp>
        <p:nvSpPr>
          <p:cNvPr id="3" name="Заголовок 2"/>
          <p:cNvSpPr>
            <a:spLocks noGrp="1"/>
          </p:cNvSpPr>
          <p:nvPr>
            <p:ph type="title"/>
          </p:nvPr>
        </p:nvSpPr>
        <p:spPr>
          <a:xfrm>
            <a:off x="457200" y="274638"/>
            <a:ext cx="8229600" cy="58018"/>
          </a:xfrm>
        </p:spPr>
        <p:txBody>
          <a:bodyPr>
            <a:normAutofit fontScale="90000"/>
          </a:bodyPr>
          <a:lstStyle/>
          <a:p>
            <a:r>
              <a:rPr lang="kk-KZ" dirty="0" smtClean="0"/>
              <a:t> </a:t>
            </a:r>
            <a:endParaRPr lang="ru-RU" dirty="0"/>
          </a:p>
        </p:txBody>
      </p:sp>
    </p:spTree>
    <p:extLst>
      <p:ext uri="{BB962C8B-B14F-4D97-AF65-F5344CB8AC3E}">
        <p14:creationId xmlns:p14="http://schemas.microsoft.com/office/powerpoint/2010/main" xmlns="" val="3078623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kk-KZ" dirty="0" smtClean="0"/>
              <a:t> </a:t>
            </a:r>
            <a:endParaRPr lang="ru-RU" dirty="0"/>
          </a:p>
        </p:txBody>
      </p:sp>
      <p:sp>
        <p:nvSpPr>
          <p:cNvPr id="2" name="Объект 1"/>
          <p:cNvSpPr>
            <a:spLocks noGrp="1"/>
          </p:cNvSpPr>
          <p:nvPr>
            <p:ph idx="1"/>
          </p:nvPr>
        </p:nvSpPr>
        <p:spPr>
          <a:xfrm>
            <a:off x="434468" y="413353"/>
            <a:ext cx="4772563" cy="6264696"/>
          </a:xfrm>
        </p:spPr>
        <p:txBody>
          <a:bodyPr>
            <a:normAutofit fontScale="77500" lnSpcReduction="20000"/>
          </a:bodyPr>
          <a:lstStyle/>
          <a:p>
            <a:pPr marL="109728" indent="0" algn="just">
              <a:buNone/>
            </a:pPr>
            <a:r>
              <a:rPr lang="ru-RU" i="1" dirty="0" err="1">
                <a:latin typeface="Times New Roman" pitchFamily="18" charset="0"/>
                <a:cs typeface="Times New Roman" pitchFamily="18" charset="0"/>
              </a:rPr>
              <a:t>Жұлын</a:t>
            </a:r>
            <a:r>
              <a:rPr lang="ru-RU" i="1"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өзегінде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орналасқан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ұзындығы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ересек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адамдарда</a:t>
            </a:r>
            <a:r>
              <a:rPr lang="ru-RU" dirty="0">
                <a:latin typeface="Times New Roman" pitchFamily="18" charset="0"/>
                <a:cs typeface="Times New Roman" pitchFamily="18" charset="0"/>
              </a:rPr>
              <a:t> жарты </a:t>
            </a:r>
            <a:r>
              <a:rPr lang="ru-RU" dirty="0" err="1">
                <a:latin typeface="Times New Roman" pitchFamily="18" charset="0"/>
                <a:cs typeface="Times New Roman" pitchFamily="18" charset="0"/>
              </a:rPr>
              <a:t>метрге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жуық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салмағы</a:t>
            </a:r>
            <a:r>
              <a:rPr lang="ru-RU" dirty="0">
                <a:latin typeface="Times New Roman" pitchFamily="18" charset="0"/>
                <a:cs typeface="Times New Roman" pitchFamily="18" charset="0"/>
              </a:rPr>
              <a:t> 37-38 г. </a:t>
            </a:r>
            <a:r>
              <a:rPr lang="ru-RU" dirty="0" err="1">
                <a:latin typeface="Times New Roman" pitchFamily="18" charset="0"/>
                <a:cs typeface="Times New Roman" pitchFamily="18" charset="0"/>
              </a:rPr>
              <a:t>Жұлынның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сопақша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жалғасады</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төменгі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І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ІІ бел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бітеді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жұлыны</a:t>
            </a:r>
            <a:r>
              <a:rPr lang="ru-RU" dirty="0">
                <a:latin typeface="Times New Roman" pitchFamily="18" charset="0"/>
                <a:cs typeface="Times New Roman" pitchFamily="18" charset="0"/>
              </a:rPr>
              <a:t> 31-33 </a:t>
            </a:r>
            <a:r>
              <a:rPr lang="ru-RU" dirty="0" err="1">
                <a:latin typeface="Times New Roman" pitchFamily="18" charset="0"/>
                <a:cs typeface="Times New Roman" pitchFamily="18" charset="0"/>
              </a:rPr>
              <a:t>сегменттен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тұрады</a:t>
            </a:r>
            <a:r>
              <a:rPr lang="ru-RU" dirty="0">
                <a:latin typeface="Times New Roman" pitchFamily="18" charset="0"/>
                <a:cs typeface="Times New Roman" pitchFamily="18" charset="0"/>
              </a:rPr>
              <a:t>: 8 </a:t>
            </a:r>
            <a:r>
              <a:rPr lang="ru-RU" dirty="0" err="1">
                <a:latin typeface="Times New Roman" pitchFamily="18" charset="0"/>
                <a:cs typeface="Times New Roman" pitchFamily="18" charset="0"/>
              </a:rPr>
              <a:t>мойын</a:t>
            </a:r>
            <a:r>
              <a:rPr lang="ru-RU" dirty="0">
                <a:latin typeface="Times New Roman" pitchFamily="18" charset="0"/>
                <a:cs typeface="Times New Roman" pitchFamily="18" charset="0"/>
              </a:rPr>
              <a:t>, 12 </a:t>
            </a:r>
            <a:r>
              <a:rPr lang="ru-RU" dirty="0" err="1">
                <a:latin typeface="Times New Roman" pitchFamily="18" charset="0"/>
                <a:cs typeface="Times New Roman" pitchFamily="18" charset="0"/>
              </a:rPr>
              <a:t>арқа</a:t>
            </a:r>
            <a:r>
              <a:rPr lang="ru-RU" dirty="0">
                <a:latin typeface="Times New Roman" pitchFamily="18" charset="0"/>
                <a:cs typeface="Times New Roman" pitchFamily="18" charset="0"/>
              </a:rPr>
              <a:t>, 5 бел, 5 </a:t>
            </a:r>
            <a:r>
              <a:rPr lang="ru-RU" dirty="0" err="1">
                <a:latin typeface="Times New Roman" pitchFamily="18" charset="0"/>
                <a:cs typeface="Times New Roman" pitchFamily="18" charset="0"/>
              </a:rPr>
              <a:t>сегізкөз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1-3 </a:t>
            </a:r>
            <a:r>
              <a:rPr lang="ru-RU" dirty="0" err="1" smtClean="0">
                <a:latin typeface="Times New Roman" pitchFamily="18" charset="0"/>
                <a:cs typeface="Times New Roman" pitchFamily="18" charset="0"/>
              </a:rPr>
              <a:t>құйымшақ</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бөлімдері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сегменттен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қос-қостан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шыққан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түйіндері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жүйкелеріне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тебетін</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сезгіш</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орталықтан</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тебетін</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қозғаушы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жүйкелер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жұлыннан</a:t>
            </a:r>
            <a:r>
              <a:rPr lang="ru-RU" dirty="0">
                <a:latin typeface="Times New Roman" pitchFamily="18" charset="0"/>
                <a:cs typeface="Times New Roman" pitchFamily="18" charset="0"/>
              </a:rPr>
              <a:t> 31 </a:t>
            </a:r>
            <a:r>
              <a:rPr lang="ru-RU" dirty="0" err="1">
                <a:latin typeface="Times New Roman" pitchFamily="18" charset="0"/>
                <a:cs typeface="Times New Roman" pitchFamily="18" charset="0"/>
              </a:rPr>
              <a:t>жұп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өзегінен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шығып</a:t>
            </a:r>
            <a:r>
              <a:rPr lang="ru-RU" dirty="0">
                <a:latin typeface="Times New Roman" pitchFamily="18" charset="0"/>
                <a:cs typeface="Times New Roman" pitchFamily="18" charset="0"/>
              </a:rPr>
              <a:t> (І </a:t>
            </a:r>
            <a:r>
              <a:rPr lang="ru-RU" dirty="0" err="1">
                <a:latin typeface="Times New Roman" pitchFamily="18" charset="0"/>
                <a:cs typeface="Times New Roman" pitchFamily="18" charset="0"/>
              </a:rPr>
              <a:t>жұптан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аяқ-қолдарын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бұлшықеттерін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жүйкелендіреді</a:t>
            </a:r>
            <a:r>
              <a:rPr lang="ru-RU" dirty="0">
                <a:latin typeface="Times New Roman" pitchFamily="18" charset="0"/>
                <a:cs typeface="Times New Roman" pitchFamily="18" charset="0"/>
              </a:rPr>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29763" y="404664"/>
            <a:ext cx="3923224" cy="34667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5508104" y="4077072"/>
            <a:ext cx="3635896" cy="1754326"/>
          </a:xfrm>
          <a:prstGeom prst="rect">
            <a:avLst/>
          </a:prstGeom>
          <a:noFill/>
        </p:spPr>
        <p:txBody>
          <a:bodyPr wrap="square" rtlCol="0">
            <a:spAutoFit/>
          </a:bodyPr>
          <a:lstStyle/>
          <a:p>
            <a:r>
              <a:rPr lang="en-US" b="1" dirty="0" smtClean="0">
                <a:latin typeface="Times New Roman" pitchFamily="18" charset="0"/>
                <a:cs typeface="Times New Roman" pitchFamily="18" charset="0"/>
              </a:rPr>
              <a:t>1-</a:t>
            </a:r>
            <a:r>
              <a:rPr lang="kk-KZ" b="1" dirty="0" smtClean="0">
                <a:latin typeface="Times New Roman" pitchFamily="18" charset="0"/>
                <a:cs typeface="Times New Roman" pitchFamily="18" charset="0"/>
              </a:rPr>
              <a:t>Ақ зат</a:t>
            </a:r>
          </a:p>
          <a:p>
            <a:r>
              <a:rPr lang="en-US" b="1" dirty="0" smtClean="0">
                <a:latin typeface="Times New Roman" pitchFamily="18" charset="0"/>
                <a:cs typeface="Times New Roman" pitchFamily="18" charset="0"/>
              </a:rPr>
              <a:t>2-</a:t>
            </a:r>
            <a:r>
              <a:rPr lang="kk-KZ" b="1" dirty="0" smtClean="0">
                <a:latin typeface="Times New Roman" pitchFamily="18" charset="0"/>
                <a:cs typeface="Times New Roman" pitchFamily="18" charset="0"/>
              </a:rPr>
              <a:t>Сұр зат</a:t>
            </a:r>
          </a:p>
          <a:p>
            <a:r>
              <a:rPr lang="en-US" b="1" dirty="0" smtClean="0">
                <a:latin typeface="Times New Roman" pitchFamily="18" charset="0"/>
                <a:cs typeface="Times New Roman" pitchFamily="18" charset="0"/>
              </a:rPr>
              <a:t>3-</a:t>
            </a:r>
            <a:r>
              <a:rPr lang="kk-KZ" b="1" dirty="0" smtClean="0">
                <a:latin typeface="Times New Roman" pitchFamily="18" charset="0"/>
                <a:cs typeface="Times New Roman" pitchFamily="18" charset="0"/>
              </a:rPr>
              <a:t>Артқы сезгіш талшық</a:t>
            </a:r>
          </a:p>
          <a:p>
            <a:r>
              <a:rPr lang="en-US" b="1" dirty="0" smtClean="0">
                <a:latin typeface="Times New Roman" pitchFamily="18" charset="0"/>
                <a:cs typeface="Times New Roman" pitchFamily="18" charset="0"/>
              </a:rPr>
              <a:t>4-</a:t>
            </a:r>
            <a:r>
              <a:rPr lang="kk-KZ" b="1" dirty="0" smtClean="0">
                <a:latin typeface="Times New Roman" pitchFamily="18" charset="0"/>
                <a:cs typeface="Times New Roman" pitchFamily="18" charset="0"/>
              </a:rPr>
              <a:t>Жұлын жүйкелері</a:t>
            </a:r>
          </a:p>
          <a:p>
            <a:r>
              <a:rPr lang="en-US" b="1" dirty="0" smtClean="0">
                <a:latin typeface="Times New Roman" pitchFamily="18" charset="0"/>
                <a:cs typeface="Times New Roman" pitchFamily="18" charset="0"/>
              </a:rPr>
              <a:t>5-</a:t>
            </a:r>
            <a:r>
              <a:rPr lang="kk-KZ" b="1" dirty="0" smtClean="0">
                <a:latin typeface="Times New Roman" pitchFamily="18" charset="0"/>
                <a:cs typeface="Times New Roman" pitchFamily="18" charset="0"/>
              </a:rPr>
              <a:t>Алдыңғы сезгіш талшық</a:t>
            </a:r>
          </a:p>
          <a:p>
            <a:r>
              <a:rPr lang="en-US" b="1" dirty="0" smtClean="0">
                <a:latin typeface="Times New Roman" pitchFamily="18" charset="0"/>
                <a:cs typeface="Times New Roman" pitchFamily="18" charset="0"/>
              </a:rPr>
              <a:t>6-</a:t>
            </a:r>
            <a:r>
              <a:rPr lang="kk-KZ" b="1" dirty="0" smtClean="0">
                <a:latin typeface="Times New Roman" pitchFamily="18" charset="0"/>
                <a:cs typeface="Times New Roman" pitchFamily="18" charset="0"/>
              </a:rPr>
              <a:t>Жұлын ганглийі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098083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04664"/>
            <a:ext cx="8229600" cy="5602627"/>
          </a:xfrm>
        </p:spPr>
        <p:txBody>
          <a:bodyPr>
            <a:normAutofit lnSpcReduction="10000"/>
          </a:bodyPr>
          <a:lstStyle/>
          <a:p>
            <a:pPr algn="just"/>
            <a:r>
              <a:rPr lang="ru-RU" dirty="0"/>
              <a:t> </a:t>
            </a:r>
            <a:r>
              <a:rPr lang="ru-RU" b="1" i="1" dirty="0" err="1">
                <a:latin typeface="Times New Roman" pitchFamily="18" charset="0"/>
                <a:cs typeface="Times New Roman" pitchFamily="18" charset="0"/>
              </a:rPr>
              <a:t>Құрсақтағы</a:t>
            </a:r>
            <a:r>
              <a:rPr lang="ru-RU" b="1" i="1" dirty="0">
                <a:latin typeface="Times New Roman" pitchFamily="18" charset="0"/>
                <a:cs typeface="Times New Roman" pitchFamily="18" charset="0"/>
              </a:rPr>
              <a:t> </a:t>
            </a:r>
            <a:r>
              <a:rPr lang="ru-RU" b="1" i="1" dirty="0" smtClean="0">
                <a:latin typeface="Times New Roman" pitchFamily="18" charset="0"/>
                <a:cs typeface="Times New Roman" pitchFamily="18" charset="0"/>
              </a:rPr>
              <a:t>н</a:t>
            </a:r>
            <a:r>
              <a:rPr lang="kk-KZ" b="1" i="1" dirty="0">
                <a:latin typeface="Times New Roman" pitchFamily="18" charset="0"/>
                <a:cs typeface="Times New Roman" pitchFamily="18" charset="0"/>
              </a:rPr>
              <a:t>ә</a:t>
            </a:r>
            <a:r>
              <a:rPr lang="ru-RU" b="1" i="1" dirty="0" err="1" smtClean="0">
                <a:latin typeface="Times New Roman" pitchFamily="18" charset="0"/>
                <a:cs typeface="Times New Roman" pitchFamily="18" charset="0"/>
              </a:rPr>
              <a:t>рестенің</a:t>
            </a:r>
            <a:r>
              <a:rPr lang="ru-RU" b="1" i="1" dirty="0" smtClean="0">
                <a:latin typeface="Times New Roman" pitchFamily="18" charset="0"/>
                <a:cs typeface="Times New Roman" pitchFamily="18" charset="0"/>
              </a:rPr>
              <a:t> </a:t>
            </a:r>
            <a:r>
              <a:rPr lang="ru-RU" b="1" i="1" dirty="0" err="1">
                <a:latin typeface="Times New Roman" pitchFamily="18" charset="0"/>
                <a:cs typeface="Times New Roman" pitchFamily="18" charset="0"/>
              </a:rPr>
              <a:t>бір</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айлық</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кезінде</a:t>
            </a:r>
            <a:r>
              <a:rPr lang="ru-RU" b="1" i="1" dirty="0">
                <a:latin typeface="Times New Roman" pitchFamily="18" charset="0"/>
                <a:cs typeface="Times New Roman" pitchFamily="18" charset="0"/>
              </a:rPr>
              <a:t> </a:t>
            </a:r>
            <a:r>
              <a:rPr lang="ru-RU" dirty="0" err="1">
                <a:latin typeface="Times New Roman" pitchFamily="18" charset="0"/>
                <a:cs typeface="Times New Roman" pitchFamily="18" charset="0"/>
              </a:rPr>
              <a:t>жұлынның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ұзындығы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жотасымен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омыртқадағы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a:t>
            </a:r>
            <a:r>
              <a:rPr lang="ru-RU" dirty="0">
                <a:latin typeface="Times New Roman" pitchFamily="18" charset="0"/>
                <a:cs typeface="Times New Roman" pitchFamily="18" charset="0"/>
              </a:rPr>
              <a:t> </a:t>
            </a:r>
            <a:r>
              <a:rPr lang="ru-RU" b="1" i="1" dirty="0" err="1">
                <a:latin typeface="Times New Roman" pitchFamily="18" charset="0"/>
                <a:cs typeface="Times New Roman" pitchFamily="18" charset="0"/>
              </a:rPr>
              <a:t>жаңа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тауылған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нәрестеде</a:t>
            </a:r>
            <a:r>
              <a:rPr lang="ru-RU" b="1" i="1" dirty="0">
                <a:latin typeface="Times New Roman" pitchFamily="18" charset="0"/>
                <a:cs typeface="Times New Roman" pitchFamily="18" charset="0"/>
              </a:rPr>
              <a:t> </a:t>
            </a:r>
            <a:r>
              <a:rPr lang="en-US" dirty="0">
                <a:latin typeface="Times New Roman" pitchFamily="18" charset="0"/>
                <a:cs typeface="Times New Roman" pitchFamily="18" charset="0"/>
              </a:rPr>
              <a:t>III </a:t>
            </a:r>
            <a:r>
              <a:rPr lang="ru-RU" dirty="0">
                <a:latin typeface="Times New Roman" pitchFamily="18" charset="0"/>
                <a:cs typeface="Times New Roman" pitchFamily="18" charset="0"/>
              </a:rPr>
              <a:t>бел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болса</a:t>
            </a:r>
            <a:r>
              <a:rPr lang="ru-RU" dirty="0">
                <a:latin typeface="Times New Roman" pitchFamily="18" charset="0"/>
                <a:cs typeface="Times New Roman" pitchFamily="18" charset="0"/>
              </a:rPr>
              <a:t>, </a:t>
            </a:r>
            <a:r>
              <a:rPr lang="ru-RU" b="1" i="1" dirty="0" err="1">
                <a:latin typeface="Times New Roman" pitchFamily="18" charset="0"/>
                <a:cs typeface="Times New Roman" pitchFamily="18" charset="0"/>
              </a:rPr>
              <a:t>ересек</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адамдарда</a:t>
            </a:r>
            <a:r>
              <a:rPr lang="ru-RU" b="1" i="1" dirty="0">
                <a:latin typeface="Times New Roman" pitchFamily="18" charset="0"/>
                <a:cs typeface="Times New Roman" pitchFamily="18" charset="0"/>
              </a:rPr>
              <a:t> </a:t>
            </a:r>
            <a:r>
              <a:rPr lang="en-US" dirty="0">
                <a:latin typeface="Times New Roman" pitchFamily="18" charset="0"/>
                <a:cs typeface="Times New Roman" pitchFamily="18" charset="0"/>
              </a:rPr>
              <a:t>II </a:t>
            </a:r>
            <a:r>
              <a:rPr lang="ru-RU" dirty="0">
                <a:latin typeface="Times New Roman" pitchFamily="18" charset="0"/>
                <a:cs typeface="Times New Roman" pitchFamily="18" charset="0"/>
              </a:rPr>
              <a:t>бел </a:t>
            </a:r>
            <a:r>
              <a:rPr lang="ru-RU" dirty="0" err="1">
                <a:latin typeface="Times New Roman" pitchFamily="18" charset="0"/>
                <a:cs typeface="Times New Roman" pitchFamily="18" charset="0"/>
              </a:rPr>
              <a:t>омыртқа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қысқарады</a:t>
            </a:r>
            <a:r>
              <a:rPr lang="ru-RU" dirty="0" smtClean="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Жұлын</a:t>
            </a:r>
            <a:r>
              <a:rPr lang="ru-RU" dirty="0">
                <a:latin typeface="Times New Roman" pitchFamily="18" charset="0"/>
                <a:cs typeface="Times New Roman" pitchFamily="18" charset="0"/>
              </a:rPr>
              <a:t> </a:t>
            </a:r>
            <a:r>
              <a:rPr lang="ru-RU" b="1" i="1" dirty="0">
                <a:latin typeface="Times New Roman" pitchFamily="18" charset="0"/>
                <a:cs typeface="Times New Roman" pitchFamily="18" charset="0"/>
              </a:rPr>
              <a:t>10 </a:t>
            </a:r>
            <a:r>
              <a:rPr lang="ru-RU" b="1" i="1" dirty="0" err="1">
                <a:latin typeface="Times New Roman" pitchFamily="18" charset="0"/>
                <a:cs typeface="Times New Roman" pitchFamily="18" charset="0"/>
              </a:rPr>
              <a:t>жасқа</a:t>
            </a:r>
            <a:r>
              <a:rPr lang="ru-RU" i="1" dirty="0">
                <a:latin typeface="Times New Roman" pitchFamily="18" charset="0"/>
                <a:cs typeface="Times New Roman" pitchFamily="18" charset="0"/>
              </a:rPr>
              <a:t> </a:t>
            </a:r>
            <a:r>
              <a:rPr lang="ru-RU" dirty="0" err="1">
                <a:latin typeface="Times New Roman" pitchFamily="18" charset="0"/>
                <a:cs typeface="Times New Roman" pitchFamily="18" charset="0"/>
              </a:rPr>
              <a:t>келгенде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ұзарады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алғашқы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қарқынды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жүреді</a:t>
            </a:r>
            <a:r>
              <a:rPr lang="ru-RU" dirty="0">
                <a:latin typeface="Times New Roman" pitchFamily="18" charset="0"/>
                <a:cs typeface="Times New Roman" pitchFamily="18" charset="0"/>
              </a:rPr>
              <a:t> де, </a:t>
            </a:r>
            <a:r>
              <a:rPr lang="ru-RU" b="1" i="1" dirty="0">
                <a:latin typeface="Times New Roman" pitchFamily="18" charset="0"/>
                <a:cs typeface="Times New Roman" pitchFamily="18" charset="0"/>
              </a:rPr>
              <a:t>4-6 </a:t>
            </a:r>
            <a:r>
              <a:rPr lang="ru-RU" b="1" i="1" dirty="0" err="1">
                <a:latin typeface="Times New Roman" pitchFamily="18" charset="0"/>
                <a:cs typeface="Times New Roman" pitchFamily="18" charset="0"/>
              </a:rPr>
              <a:t>жасқа</a:t>
            </a:r>
            <a:r>
              <a:rPr lang="ru-RU" b="1" i="1" dirty="0">
                <a:latin typeface="Times New Roman" pitchFamily="18" charset="0"/>
                <a:cs typeface="Times New Roman" pitchFamily="18" charset="0"/>
              </a:rPr>
              <a:t> </a:t>
            </a:r>
            <a:r>
              <a:rPr lang="ru-RU" dirty="0" err="1">
                <a:latin typeface="Times New Roman" pitchFamily="18" charset="0"/>
                <a:cs typeface="Times New Roman" pitchFamily="18" charset="0"/>
              </a:rPr>
              <a:t>келгенде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жұлынның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аяқталуға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жетілуі</a:t>
            </a:r>
            <a:r>
              <a:rPr lang="ru-RU" dirty="0">
                <a:latin typeface="Times New Roman" pitchFamily="18" charset="0"/>
                <a:cs typeface="Times New Roman" pitchFamily="18" charset="0"/>
              </a:rPr>
              <a:t> </a:t>
            </a:r>
            <a:r>
              <a:rPr lang="ru-RU" b="1" i="1" dirty="0">
                <a:latin typeface="Times New Roman" pitchFamily="18" charset="0"/>
                <a:cs typeface="Times New Roman" pitchFamily="18" charset="0"/>
              </a:rPr>
              <a:t>20 </a:t>
            </a:r>
            <a:r>
              <a:rPr lang="ru-RU" b="1" i="1" dirty="0" err="1">
                <a:latin typeface="Times New Roman" pitchFamily="18" charset="0"/>
                <a:cs typeface="Times New Roman" pitchFamily="18" charset="0"/>
              </a:rPr>
              <a:t>жасқа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жуықтағанда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аяқталады</a:t>
            </a:r>
            <a:r>
              <a:rPr lang="ru-RU" dirty="0" smtClean="0">
                <a:latin typeface="Times New Roman" pitchFamily="18" charset="0"/>
                <a:cs typeface="Times New Roman" pitchFamily="18" charset="0"/>
              </a:rPr>
              <a:t>.</a:t>
            </a:r>
          </a:p>
          <a:p>
            <a:pPr algn="just"/>
            <a:r>
              <a:rPr lang="kk-KZ" dirty="0" smtClean="0">
                <a:latin typeface="Times New Roman" pitchFamily="18" charset="0"/>
                <a:cs typeface="Times New Roman" pitchFamily="18" charset="0"/>
              </a:rPr>
              <a:t>Нәрестелерде жұлынның массасы</a:t>
            </a:r>
            <a:r>
              <a:rPr lang="en-US" dirty="0" smtClean="0">
                <a:latin typeface="Times New Roman" pitchFamily="18" charset="0"/>
                <a:cs typeface="Times New Roman" pitchFamily="18" charset="0"/>
              </a:rPr>
              <a:t> 5,5</a:t>
            </a:r>
            <a:r>
              <a:rPr lang="kk-KZ" dirty="0" smtClean="0">
                <a:latin typeface="Times New Roman" pitchFamily="18" charset="0"/>
                <a:cs typeface="Times New Roman" pitchFamily="18" charset="0"/>
              </a:rPr>
              <a:t> г., </a:t>
            </a:r>
            <a:r>
              <a:rPr lang="en-US" dirty="0" smtClean="0">
                <a:latin typeface="Times New Roman" pitchFamily="18" charset="0"/>
                <a:cs typeface="Times New Roman" pitchFamily="18" charset="0"/>
              </a:rPr>
              <a:t>1 </a:t>
            </a:r>
            <a:r>
              <a:rPr lang="kk-KZ" dirty="0" smtClean="0">
                <a:latin typeface="Times New Roman" pitchFamily="18" charset="0"/>
                <a:cs typeface="Times New Roman" pitchFamily="18" charset="0"/>
              </a:rPr>
              <a:t>жаста шамамен</a:t>
            </a:r>
            <a:r>
              <a:rPr lang="en-US" dirty="0" smtClean="0">
                <a:latin typeface="Times New Roman" pitchFamily="18" charset="0"/>
                <a:cs typeface="Times New Roman" pitchFamily="18" charset="0"/>
              </a:rPr>
              <a:t> 10 </a:t>
            </a:r>
            <a:r>
              <a:rPr lang="kk-KZ" dirty="0" smtClean="0">
                <a:latin typeface="Times New Roman" pitchFamily="18" charset="0"/>
                <a:cs typeface="Times New Roman" pitchFamily="18" charset="0"/>
              </a:rPr>
              <a:t> г.,</a:t>
            </a:r>
            <a:r>
              <a:rPr lang="en-US" dirty="0" smtClean="0">
                <a:latin typeface="Times New Roman" pitchFamily="18" charset="0"/>
                <a:cs typeface="Times New Roman" pitchFamily="18" charset="0"/>
              </a:rPr>
              <a:t> 3</a:t>
            </a:r>
            <a:r>
              <a:rPr lang="kk-KZ" dirty="0" smtClean="0">
                <a:latin typeface="Times New Roman" pitchFamily="18" charset="0"/>
                <a:cs typeface="Times New Roman" pitchFamily="18" charset="0"/>
              </a:rPr>
              <a:t> жаста</a:t>
            </a:r>
            <a:r>
              <a:rPr lang="en-US" dirty="0" smtClean="0">
                <a:latin typeface="Times New Roman" pitchFamily="18" charset="0"/>
                <a:cs typeface="Times New Roman" pitchFamily="18" charset="0"/>
              </a:rPr>
              <a:t> – 13 </a:t>
            </a:r>
            <a:r>
              <a:rPr lang="kk-KZ" dirty="0" smtClean="0">
                <a:latin typeface="Times New Roman" pitchFamily="18" charset="0"/>
                <a:cs typeface="Times New Roman" pitchFamily="18" charset="0"/>
              </a:rPr>
              <a:t>г., </a:t>
            </a:r>
            <a:r>
              <a:rPr lang="en-US" dirty="0" smtClean="0">
                <a:latin typeface="Times New Roman" pitchFamily="18" charset="0"/>
                <a:cs typeface="Times New Roman" pitchFamily="18" charset="0"/>
              </a:rPr>
              <a:t>7 </a:t>
            </a:r>
            <a:r>
              <a:rPr lang="kk-KZ" dirty="0" smtClean="0">
                <a:latin typeface="Times New Roman" pitchFamily="18" charset="0"/>
                <a:cs typeface="Times New Roman" pitchFamily="18" charset="0"/>
              </a:rPr>
              <a:t>жаста</a:t>
            </a:r>
            <a:r>
              <a:rPr lang="en-US" dirty="0" smtClean="0">
                <a:latin typeface="Times New Roman" pitchFamily="18" charset="0"/>
                <a:cs typeface="Times New Roman" pitchFamily="18" charset="0"/>
              </a:rPr>
              <a:t> – 19</a:t>
            </a:r>
            <a:r>
              <a:rPr lang="kk-KZ" dirty="0" smtClean="0">
                <a:latin typeface="Times New Roman" pitchFamily="18" charset="0"/>
                <a:cs typeface="Times New Roman" pitchFamily="18" charset="0"/>
              </a:rPr>
              <a:t> г., ересектерде</a:t>
            </a:r>
            <a:r>
              <a:rPr lang="en-US" dirty="0" smtClean="0">
                <a:latin typeface="Times New Roman" pitchFamily="18" charset="0"/>
                <a:cs typeface="Times New Roman" pitchFamily="18" charset="0"/>
              </a:rPr>
              <a:t> – 34-38 </a:t>
            </a:r>
            <a:r>
              <a:rPr lang="kk-KZ" dirty="0" smtClean="0">
                <a:latin typeface="Times New Roman" pitchFamily="18" charset="0"/>
                <a:cs typeface="Times New Roman" pitchFamily="18" charset="0"/>
              </a:rPr>
              <a:t>г.</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en-US" dirty="0" smtClean="0"/>
              <a:t> </a:t>
            </a:r>
            <a:endParaRPr lang="ru-RU" dirty="0"/>
          </a:p>
        </p:txBody>
      </p:sp>
    </p:spTree>
    <p:extLst>
      <p:ext uri="{BB962C8B-B14F-4D97-AF65-F5344CB8AC3E}">
        <p14:creationId xmlns:p14="http://schemas.microsoft.com/office/powerpoint/2010/main" xmlns="" val="1155319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kk-KZ" dirty="0" smtClean="0"/>
              <a:t> </a:t>
            </a:r>
            <a:endParaRPr lang="ru-RU" dirty="0"/>
          </a:p>
        </p:txBody>
      </p:sp>
      <p:sp>
        <p:nvSpPr>
          <p:cNvPr id="2" name="Объект 1"/>
          <p:cNvSpPr>
            <a:spLocks noGrp="1"/>
          </p:cNvSpPr>
          <p:nvPr>
            <p:ph idx="1"/>
          </p:nvPr>
        </p:nvSpPr>
        <p:spPr>
          <a:xfrm>
            <a:off x="323528" y="4977552"/>
            <a:ext cx="8640960" cy="1691807"/>
          </a:xfrm>
        </p:spPr>
        <p:style>
          <a:lnRef idx="1">
            <a:schemeClr val="accent3"/>
          </a:lnRef>
          <a:fillRef idx="2">
            <a:schemeClr val="accent3"/>
          </a:fillRef>
          <a:effectRef idx="1">
            <a:schemeClr val="accent3"/>
          </a:effectRef>
          <a:fontRef idx="minor">
            <a:schemeClr val="dk1"/>
          </a:fontRef>
        </p:style>
        <p:txBody>
          <a:bodyPr>
            <a:noAutofit/>
          </a:bodyPr>
          <a:lstStyle/>
          <a:p>
            <a:pPr marL="109728" indent="0" algn="just">
              <a:buNone/>
            </a:pPr>
            <a:r>
              <a:rPr lang="kk-KZ" sz="3600" b="1" dirty="0" smtClean="0">
                <a:latin typeface="Times New Roman" pitchFamily="18" charset="0"/>
                <a:cs typeface="Times New Roman" pitchFamily="18" charset="0"/>
              </a:rPr>
              <a:t> Жұлынның дамуы.  </a:t>
            </a:r>
            <a:r>
              <a:rPr lang="kk-KZ" sz="3600" dirty="0" smtClean="0">
                <a:latin typeface="Times New Roman" pitchFamily="18" charset="0"/>
                <a:cs typeface="Times New Roman" pitchFamily="18" charset="0"/>
              </a:rPr>
              <a:t>а</a:t>
            </a:r>
            <a:r>
              <a:rPr lang="en-US" sz="3600" dirty="0" smtClean="0">
                <a:latin typeface="Times New Roman" pitchFamily="18" charset="0"/>
                <a:cs typeface="Times New Roman" pitchFamily="18" charset="0"/>
              </a:rPr>
              <a:t>-</a:t>
            </a:r>
            <a:r>
              <a:rPr lang="kk-KZ" sz="3600" dirty="0" smtClean="0">
                <a:latin typeface="Times New Roman" pitchFamily="18" charset="0"/>
                <a:cs typeface="Times New Roman" pitchFamily="18" charset="0"/>
              </a:rPr>
              <a:t>эмбрион</a:t>
            </a:r>
            <a:r>
              <a:rPr lang="en-US" sz="3600" dirty="0" smtClean="0">
                <a:latin typeface="Times New Roman" pitchFamily="18" charset="0"/>
                <a:cs typeface="Times New Roman" pitchFamily="18" charset="0"/>
              </a:rPr>
              <a:t> 5</a:t>
            </a:r>
            <a:r>
              <a:rPr lang="kk-KZ" sz="3600" dirty="0" smtClean="0">
                <a:latin typeface="Times New Roman" pitchFamily="18" charset="0"/>
                <a:cs typeface="Times New Roman" pitchFamily="18" charset="0"/>
              </a:rPr>
              <a:t> ай; б</a:t>
            </a:r>
            <a:r>
              <a:rPr lang="en-US" sz="3600" dirty="0" smtClean="0">
                <a:latin typeface="Times New Roman" pitchFamily="18" charset="0"/>
                <a:cs typeface="Times New Roman" pitchFamily="18" charset="0"/>
              </a:rPr>
              <a:t>-</a:t>
            </a:r>
            <a:r>
              <a:rPr lang="kk-KZ" sz="3600" dirty="0" smtClean="0">
                <a:latin typeface="Times New Roman" pitchFamily="18" charset="0"/>
                <a:cs typeface="Times New Roman" pitchFamily="18" charset="0"/>
              </a:rPr>
              <a:t>жаңа туылған нәресте; в</a:t>
            </a:r>
            <a:r>
              <a:rPr lang="en-US" sz="3600" dirty="0" smtClean="0">
                <a:latin typeface="Times New Roman" pitchFamily="18" charset="0"/>
                <a:cs typeface="Times New Roman" pitchFamily="18" charset="0"/>
              </a:rPr>
              <a:t>- 6 </a:t>
            </a:r>
            <a:r>
              <a:rPr lang="kk-KZ" sz="3600" dirty="0" smtClean="0">
                <a:latin typeface="Times New Roman" pitchFamily="18" charset="0"/>
                <a:cs typeface="Times New Roman" pitchFamily="18" charset="0"/>
              </a:rPr>
              <a:t>жастағы бала.</a:t>
            </a:r>
            <a:endParaRPr lang="ru-RU" sz="3600" dirty="0">
              <a:latin typeface="Times New Roman" pitchFamily="18" charset="0"/>
              <a:cs typeface="Times New Roman" pitchFamily="18" charset="0"/>
            </a:endParaRPr>
          </a:p>
        </p:txBody>
      </p:sp>
      <p:pic>
        <p:nvPicPr>
          <p:cNvPr id="7170" name="Picture 2" descr="Развитие спинного мозга"/>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85542" y="0"/>
            <a:ext cx="5688632" cy="49775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134660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8.xml.rels><?xml version="1.0" encoding="UTF-8" standalone="yes"?>
<Relationships xmlns="http://schemas.openxmlformats.org/package/2006/relationships"><Relationship Id="rId1" Type="http://schemas.openxmlformats.org/officeDocument/2006/relationships/image" Target="../media/image5.jpeg"/></Relationships>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0.xml><?xml version="1.0" encoding="utf-8"?>
<a:theme xmlns:a="http://schemas.openxmlformats.org/drawingml/2006/main" name="1_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5.xml><?xml version="1.0" encoding="utf-8"?>
<a:theme xmlns:a="http://schemas.openxmlformats.org/drawingml/2006/main" name="Остин">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434</TotalTime>
  <Words>1033</Words>
  <Application>Microsoft Office PowerPoint</Application>
  <PresentationFormat>Экран (4:3)</PresentationFormat>
  <Paragraphs>139</Paragraphs>
  <Slides>29</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29</vt:i4>
      </vt:variant>
    </vt:vector>
  </HeadingPairs>
  <TitlesOfParts>
    <vt:vector size="39" baseType="lpstr">
      <vt:lpstr>Открытая</vt:lpstr>
      <vt:lpstr>Тема Office</vt:lpstr>
      <vt:lpstr>1_Открытая</vt:lpstr>
      <vt:lpstr>Аспект</vt:lpstr>
      <vt:lpstr>Остин</vt:lpstr>
      <vt:lpstr>Воздушный поток</vt:lpstr>
      <vt:lpstr>Справедливость</vt:lpstr>
      <vt:lpstr>Поток</vt:lpstr>
      <vt:lpstr>Литейная</vt:lpstr>
      <vt:lpstr>1_Остин</vt:lpstr>
      <vt:lpstr>4-лекция. Орталық жүйке жүйесінің және тірек-қимыл апаратының жас ерекшеліктері</vt:lpstr>
      <vt:lpstr>Жоспары:</vt:lpstr>
      <vt:lpstr>Жүйке жүйесі</vt:lpstr>
      <vt:lpstr>Жүйке жүйесі</vt:lpstr>
      <vt:lpstr>Орталық жүйке жүйесі</vt:lpstr>
      <vt:lpstr> </vt:lpstr>
      <vt:lpstr> </vt:lpstr>
      <vt:lpstr> </vt:lpstr>
      <vt:lpstr> </vt:lpstr>
      <vt:lpstr> </vt:lpstr>
      <vt:lpstr> </vt:lpstr>
      <vt:lpstr> </vt:lpstr>
      <vt:lpstr> </vt:lpstr>
      <vt:lpstr> </vt:lpstr>
      <vt:lpstr>Балалардың жүйке жүйесінің ерекшеліктері</vt:lpstr>
      <vt:lpstr>Қартаю кезіндегі нерв жүйесінің өзгеруінің ерекшеліктері:</vt:lpstr>
      <vt:lpstr>Слайд 17</vt:lpstr>
      <vt:lpstr>Қаңқа</vt:lpstr>
      <vt:lpstr> </vt:lpstr>
      <vt:lpstr> Ұрықтың сүйектері</vt:lpstr>
      <vt:lpstr> </vt:lpstr>
      <vt:lpstr> </vt:lpstr>
      <vt:lpstr> </vt:lpstr>
      <vt:lpstr> </vt:lpstr>
      <vt:lpstr> </vt:lpstr>
      <vt:lpstr> </vt:lpstr>
      <vt:lpstr> </vt:lpstr>
      <vt:lpstr>Қорытынды</vt:lpstr>
      <vt:lpstr>Пайдаланылған әдебиеттер: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Орталық жүйке жүйесінің және тірек-қимыл апаратының жас ерекшеліктері</dc:title>
  <dc:creator>user</dc:creator>
  <cp:lastModifiedBy>admin</cp:lastModifiedBy>
  <cp:revision>44</cp:revision>
  <cp:lastPrinted>2017-09-27T06:12:43Z</cp:lastPrinted>
  <dcterms:created xsi:type="dcterms:W3CDTF">2017-02-01T14:27:50Z</dcterms:created>
  <dcterms:modified xsi:type="dcterms:W3CDTF">2020-09-13T09:11:51Z</dcterms:modified>
</cp:coreProperties>
</file>